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332" r:id="rId2"/>
    <p:sldId id="256" r:id="rId3"/>
    <p:sldId id="267" r:id="rId4"/>
    <p:sldId id="257" r:id="rId5"/>
    <p:sldId id="258" r:id="rId6"/>
    <p:sldId id="262" r:id="rId7"/>
    <p:sldId id="259" r:id="rId8"/>
    <p:sldId id="260" r:id="rId9"/>
    <p:sldId id="263" r:id="rId10"/>
    <p:sldId id="268" r:id="rId11"/>
    <p:sldId id="269" r:id="rId12"/>
    <p:sldId id="272" r:id="rId13"/>
    <p:sldId id="273" r:id="rId14"/>
    <p:sldId id="271" r:id="rId15"/>
    <p:sldId id="276" r:id="rId16"/>
    <p:sldId id="300" r:id="rId17"/>
    <p:sldId id="301" r:id="rId18"/>
    <p:sldId id="284" r:id="rId19"/>
    <p:sldId id="285" r:id="rId20"/>
    <p:sldId id="270" r:id="rId21"/>
    <p:sldId id="274" r:id="rId22"/>
    <p:sldId id="264" r:id="rId23"/>
    <p:sldId id="266" r:id="rId24"/>
    <p:sldId id="261" r:id="rId25"/>
    <p:sldId id="275" r:id="rId26"/>
    <p:sldId id="314" r:id="rId27"/>
    <p:sldId id="277" r:id="rId28"/>
    <p:sldId id="279" r:id="rId29"/>
    <p:sldId id="280" r:id="rId30"/>
    <p:sldId id="281" r:id="rId31"/>
    <p:sldId id="282" r:id="rId32"/>
    <p:sldId id="278" r:id="rId33"/>
    <p:sldId id="286" r:id="rId34"/>
    <p:sldId id="287" r:id="rId35"/>
    <p:sldId id="288" r:id="rId36"/>
    <p:sldId id="290" r:id="rId37"/>
    <p:sldId id="289" r:id="rId38"/>
    <p:sldId id="291" r:id="rId39"/>
    <p:sldId id="292" r:id="rId40"/>
    <p:sldId id="293" r:id="rId41"/>
    <p:sldId id="295" r:id="rId42"/>
    <p:sldId id="296" r:id="rId43"/>
    <p:sldId id="298" r:id="rId44"/>
    <p:sldId id="322" r:id="rId45"/>
    <p:sldId id="323" r:id="rId46"/>
    <p:sldId id="324" r:id="rId47"/>
    <p:sldId id="325" r:id="rId48"/>
    <p:sldId id="303" r:id="rId49"/>
    <p:sldId id="304" r:id="rId50"/>
    <p:sldId id="305" r:id="rId51"/>
    <p:sldId id="306" r:id="rId52"/>
    <p:sldId id="307" r:id="rId53"/>
    <p:sldId id="308" r:id="rId54"/>
    <p:sldId id="309" r:id="rId55"/>
    <p:sldId id="310" r:id="rId56"/>
    <p:sldId id="311" r:id="rId57"/>
    <p:sldId id="312" r:id="rId58"/>
    <p:sldId id="313" r:id="rId59"/>
    <p:sldId id="315" r:id="rId60"/>
    <p:sldId id="316" r:id="rId61"/>
    <p:sldId id="317" r:id="rId62"/>
    <p:sldId id="318" r:id="rId63"/>
    <p:sldId id="319" r:id="rId64"/>
    <p:sldId id="320" r:id="rId65"/>
    <p:sldId id="321" r:id="rId66"/>
    <p:sldId id="326" r:id="rId67"/>
    <p:sldId id="327" r:id="rId68"/>
    <p:sldId id="330" r:id="rId69"/>
    <p:sldId id="328" r:id="rId70"/>
    <p:sldId id="329" r:id="rId71"/>
    <p:sldId id="331" r:id="rId72"/>
    <p:sldId id="302" r:id="rId73"/>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0"/>
    <p:restoredTop sz="94630" autoAdjust="0"/>
  </p:normalViewPr>
  <p:slideViewPr>
    <p:cSldViewPr>
      <p:cViewPr varScale="1">
        <p:scale>
          <a:sx n="70" d="100"/>
          <a:sy n="70" d="100"/>
        </p:scale>
        <p:origin x="-138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B60447-30E3-4F2D-8F61-CFD812CC6FE8}" type="datetimeFigureOut">
              <a:rPr lang="pl-PL" smtClean="0"/>
              <a:pPr/>
              <a:t>15.03.2019</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698D93-D1DD-4B41-A40C-CE1245760347}" type="slidenum">
              <a:rPr lang="pl-PL" smtClean="0"/>
              <a:pPr/>
              <a:t>‹#›</a:t>
            </a:fld>
            <a:endParaRPr lang="pl-PL"/>
          </a:p>
        </p:txBody>
      </p:sp>
    </p:spTree>
    <p:extLst>
      <p:ext uri="{BB962C8B-B14F-4D97-AF65-F5344CB8AC3E}">
        <p14:creationId xmlns:p14="http://schemas.microsoft.com/office/powerpoint/2010/main" xmlns="" val="676260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4698D93-D1DD-4B41-A40C-CE1245760347}" type="slidenum">
              <a:rPr lang="pl-PL" smtClean="0"/>
              <a:pPr/>
              <a:t>23</a:t>
            </a:fld>
            <a:endParaRPr lang="pl-PL"/>
          </a:p>
        </p:txBody>
      </p:sp>
    </p:spTree>
    <p:extLst>
      <p:ext uri="{BB962C8B-B14F-4D97-AF65-F5344CB8AC3E}">
        <p14:creationId xmlns:p14="http://schemas.microsoft.com/office/powerpoint/2010/main" xmlns="" val="2208726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D17FA3B-C404-4317-B0BC-953931111309}" type="datetimeFigureOut">
              <a:rPr lang="pl-PL" smtClean="0"/>
              <a:pPr/>
              <a:t>15.03.2019</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D17FA3B-C404-4317-B0BC-953931111309}" type="datetimeFigureOut">
              <a:rPr lang="pl-PL" smtClean="0"/>
              <a:pPr/>
              <a:t>15.03.2019</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D17FA3B-C404-4317-B0BC-953931111309}" type="datetimeFigureOut">
              <a:rPr lang="pl-PL" smtClean="0"/>
              <a:pPr/>
              <a:t>15.03.2019</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D17FA3B-C404-4317-B0BC-953931111309}" type="datetimeFigureOut">
              <a:rPr lang="pl-PL" smtClean="0"/>
              <a:pPr/>
              <a:t>15.03.2019</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D17FA3B-C404-4317-B0BC-953931111309}" type="datetimeFigureOut">
              <a:rPr lang="pl-PL" smtClean="0"/>
              <a:pPr/>
              <a:t>15.03.2019</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D17FA3B-C404-4317-B0BC-953931111309}" type="datetimeFigureOut">
              <a:rPr lang="pl-PL" smtClean="0"/>
              <a:pPr/>
              <a:t>15.03.2019</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D17FA3B-C404-4317-B0BC-953931111309}" type="datetimeFigureOut">
              <a:rPr lang="pl-PL" smtClean="0"/>
              <a:pPr/>
              <a:t>15.03.2019</a:t>
            </a:fld>
            <a:endParaRPr lang="pl-PL" dirty="0"/>
          </a:p>
        </p:txBody>
      </p:sp>
      <p:sp>
        <p:nvSpPr>
          <p:cNvPr id="8" name="Symbol zastępczy stopki 7"/>
          <p:cNvSpPr>
            <a:spLocks noGrp="1"/>
          </p:cNvSpPr>
          <p:nvPr>
            <p:ph type="ftr" sz="quarter" idx="11"/>
          </p:nvPr>
        </p:nvSpPr>
        <p:spPr/>
        <p:txBody>
          <a:bodyPr/>
          <a:lstStyle/>
          <a:p>
            <a:endParaRPr lang="pl-PL" dirty="0"/>
          </a:p>
        </p:txBody>
      </p:sp>
      <p:sp>
        <p:nvSpPr>
          <p:cNvPr id="9" name="Symbol zastępczy numeru slajdu 8"/>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D17FA3B-C404-4317-B0BC-953931111309}" type="datetimeFigureOut">
              <a:rPr lang="pl-PL" smtClean="0"/>
              <a:pPr/>
              <a:t>15.03.2019</a:t>
            </a:fld>
            <a:endParaRPr lang="pl-PL" dirty="0"/>
          </a:p>
        </p:txBody>
      </p:sp>
      <p:sp>
        <p:nvSpPr>
          <p:cNvPr id="4" name="Symbol zastępczy stopki 3"/>
          <p:cNvSpPr>
            <a:spLocks noGrp="1"/>
          </p:cNvSpPr>
          <p:nvPr>
            <p:ph type="ftr" sz="quarter" idx="11"/>
          </p:nvPr>
        </p:nvSpPr>
        <p:spPr/>
        <p:txBody>
          <a:bodyPr/>
          <a:lstStyle/>
          <a:p>
            <a:endParaRPr lang="pl-PL" dirty="0"/>
          </a:p>
        </p:txBody>
      </p:sp>
      <p:sp>
        <p:nvSpPr>
          <p:cNvPr id="5" name="Symbol zastępczy numeru slajdu 4"/>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D17FA3B-C404-4317-B0BC-953931111309}" type="datetimeFigureOut">
              <a:rPr lang="pl-PL" smtClean="0"/>
              <a:pPr/>
              <a:t>15.03.2019</a:t>
            </a:fld>
            <a:endParaRPr lang="pl-PL" dirty="0"/>
          </a:p>
        </p:txBody>
      </p:sp>
      <p:sp>
        <p:nvSpPr>
          <p:cNvPr id="3" name="Symbol zastępczy stopki 2"/>
          <p:cNvSpPr>
            <a:spLocks noGrp="1"/>
          </p:cNvSpPr>
          <p:nvPr>
            <p:ph type="ftr" sz="quarter" idx="11"/>
          </p:nvPr>
        </p:nvSpPr>
        <p:spPr/>
        <p:txBody>
          <a:bodyPr/>
          <a:lstStyle/>
          <a:p>
            <a:endParaRPr lang="pl-PL" dirty="0"/>
          </a:p>
        </p:txBody>
      </p:sp>
      <p:sp>
        <p:nvSpPr>
          <p:cNvPr id="4" name="Symbol zastępczy numeru slajdu 3"/>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D17FA3B-C404-4317-B0BC-953931111309}" type="datetimeFigureOut">
              <a:rPr lang="pl-PL" smtClean="0"/>
              <a:pPr/>
              <a:t>15.03.2019</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dirty="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D17FA3B-C404-4317-B0BC-953931111309}" type="datetimeFigureOut">
              <a:rPr lang="pl-PL" smtClean="0"/>
              <a:pPr/>
              <a:t>15.03.2019</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17FA3B-C404-4317-B0BC-953931111309}" type="datetimeFigureOut">
              <a:rPr lang="pl-PL" smtClean="0"/>
              <a:pPr/>
              <a:t>15.03.2019</a:t>
            </a:fld>
            <a:endParaRPr lang="pl-PL" dirty="0"/>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dirty="0"/>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1897F-8F23-433E-A660-EFF8D3EDA506}" type="slidenum">
              <a:rPr lang="pl-PL" smtClean="0"/>
              <a:pPr/>
              <a:t>‹#›</a:t>
            </a:fld>
            <a:endParaRPr lang="pl-PL"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99172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4000" b="1" dirty="0">
                <a:solidFill>
                  <a:srgbClr val="002060"/>
                </a:solidFill>
              </a:rPr>
              <a:t>Opieka hospicyjna</a:t>
            </a:r>
            <a:br>
              <a:rPr lang="pl-PL" sz="4000" b="1" dirty="0">
                <a:solidFill>
                  <a:srgbClr val="002060"/>
                </a:solidFill>
              </a:rPr>
            </a:br>
            <a:r>
              <a:rPr lang="pl-PL" sz="2200" b="1" dirty="0">
                <a:solidFill>
                  <a:srgbClr val="002060"/>
                </a:solidFill>
              </a:rPr>
              <a:t>„Byłem przybyszem a przyjęliście mnie” </a:t>
            </a:r>
          </a:p>
        </p:txBody>
      </p:sp>
      <p:sp>
        <p:nvSpPr>
          <p:cNvPr id="3" name="Prostokąt 2"/>
          <p:cNvSpPr/>
          <p:nvPr/>
        </p:nvSpPr>
        <p:spPr>
          <a:xfrm>
            <a:off x="395536" y="2204864"/>
            <a:ext cx="8568952" cy="4278094"/>
          </a:xfrm>
          <a:prstGeom prst="rect">
            <a:avLst/>
          </a:prstGeom>
        </p:spPr>
        <p:txBody>
          <a:bodyPr wrap="square">
            <a:spAutoFit/>
          </a:bodyPr>
          <a:lstStyle/>
          <a:p>
            <a:pPr marL="285750" indent="-285750">
              <a:buFont typeface="Arial" pitchFamily="34" charset="0"/>
              <a:buChar char="•"/>
            </a:pPr>
            <a:r>
              <a:rPr lang="pl-PL" sz="1600" dirty="0">
                <a:solidFill>
                  <a:srgbClr val="002060"/>
                </a:solidFill>
              </a:rPr>
              <a:t>najbardziej rozpowszechniona,  historycznie pierwsza forma opieki paliatywnej, w dużej części wspomagana działalnością charytatywną i wolontaryjną, akcentująca problemy psychologiczne i duchowe.  Nazwa hospicjum pochodzi od łac. słowa </a:t>
            </a:r>
            <a:r>
              <a:rPr lang="pl-PL" sz="1600" b="1" i="1" dirty="0">
                <a:solidFill>
                  <a:srgbClr val="002060"/>
                </a:solidFill>
              </a:rPr>
              <a:t>hospitium</a:t>
            </a:r>
            <a:r>
              <a:rPr lang="pl-PL" sz="1600" dirty="0">
                <a:solidFill>
                  <a:srgbClr val="002060"/>
                </a:solidFill>
              </a:rPr>
              <a:t>- miejsce bezpieczne dla cierpiących. Według EAPC jest to wielozadaniowa, zespołowa opieka ukierunkowana na realizację fizycznych, emocjonalnych, socjalnych i duchowych potrzeb człowieka. </a:t>
            </a:r>
          </a:p>
          <a:p>
            <a:pPr marL="285750" indent="-285750">
              <a:buFont typeface="Arial" pitchFamily="34" charset="0"/>
              <a:buChar char="•"/>
            </a:pPr>
            <a:r>
              <a:rPr lang="pl-PL" sz="1600" dirty="0">
                <a:solidFill>
                  <a:srgbClr val="002060"/>
                </a:solidFill>
              </a:rPr>
              <a:t>Opieka paliatywna i hospicyjna są określeniami jednoznacznymi (WHO), łączonymi pod nazwą </a:t>
            </a:r>
            <a:r>
              <a:rPr lang="pl-PL" sz="1600" b="1" dirty="0">
                <a:solidFill>
                  <a:srgbClr val="002060"/>
                </a:solidFill>
              </a:rPr>
              <a:t>opieka paliatywno-hospicyjna (OPH)</a:t>
            </a:r>
          </a:p>
          <a:p>
            <a:pPr marL="285750" indent="-285750">
              <a:buFont typeface="Arial" pitchFamily="34" charset="0"/>
              <a:buChar char="•"/>
            </a:pPr>
            <a:endParaRPr lang="pl-PL" sz="1600" b="1" dirty="0">
              <a:solidFill>
                <a:srgbClr val="002060"/>
              </a:solidFill>
            </a:endParaRPr>
          </a:p>
          <a:p>
            <a:pPr marL="285750" indent="-285750">
              <a:buFont typeface="Arial" pitchFamily="34" charset="0"/>
              <a:buChar char="•"/>
            </a:pPr>
            <a:endParaRPr lang="pl-PL" sz="1600" b="1" dirty="0">
              <a:solidFill>
                <a:srgbClr val="002060"/>
              </a:solidFill>
            </a:endParaRPr>
          </a:p>
          <a:p>
            <a:pPr algn="ctr"/>
            <a:r>
              <a:rPr lang="pl-PL" sz="1600" dirty="0">
                <a:solidFill>
                  <a:srgbClr val="002060"/>
                </a:solidFill>
              </a:rPr>
              <a:t> Rozporządzenie Ministra Zdrowia z 29 sierpnia 2009 r. w sprawie świadczeń gwarantowanych określa obszar opieki paliatywno- hospicyjnej jako </a:t>
            </a:r>
          </a:p>
          <a:p>
            <a:pPr algn="ctr"/>
            <a:r>
              <a:rPr lang="pl-PL" sz="1600" dirty="0">
                <a:solidFill>
                  <a:srgbClr val="002060"/>
                </a:solidFill>
              </a:rPr>
              <a:t>   „ wszechstronną , całościową opiekę nad świadczeniobiorcami, chorującymi na nieuleczalne, niepoddające się leczeniu przyczynowemu, postępujące choroby. Opieka ta ma na celu zapobieganie bólowi i innym objawom somatycznym, oraz ich  mierzenie, łagodzenie cierpień psychicznych, duchowych i socjalnych” .</a:t>
            </a:r>
          </a:p>
          <a:p>
            <a:pPr marL="285750" indent="-285750">
              <a:buFont typeface="Arial" pitchFamily="34" charset="0"/>
              <a:buChar char="•"/>
            </a:pPr>
            <a:endParaRPr lang="pl-PL" sz="1600" b="1" dirty="0">
              <a:solidFill>
                <a:srgbClr val="002060"/>
              </a:solidFill>
            </a:endParaRPr>
          </a:p>
          <a:p>
            <a:pPr marL="285750" indent="-285750">
              <a:buFont typeface="Arial" pitchFamily="34" charset="0"/>
              <a:buChar char="•"/>
            </a:pPr>
            <a:endParaRPr lang="pl-PL" sz="1600" dirty="0">
              <a:solidFill>
                <a:srgbClr val="002060"/>
              </a:solidFill>
            </a:endParaRPr>
          </a:p>
        </p:txBody>
      </p:sp>
    </p:spTree>
    <p:extLst>
      <p:ext uri="{BB962C8B-B14F-4D97-AF65-F5344CB8AC3E}">
        <p14:creationId xmlns:p14="http://schemas.microsoft.com/office/powerpoint/2010/main" xmlns="" val="243687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Opieka u schyłku życia (</a:t>
            </a:r>
            <a:r>
              <a:rPr lang="en-US" sz="3600" b="1" dirty="0">
                <a:solidFill>
                  <a:srgbClr val="002060"/>
                </a:solidFill>
              </a:rPr>
              <a:t>ang. end of</a:t>
            </a:r>
            <a:br>
              <a:rPr lang="en-US" sz="3600" b="1" dirty="0">
                <a:solidFill>
                  <a:srgbClr val="002060"/>
                </a:solidFill>
              </a:rPr>
            </a:br>
            <a:r>
              <a:rPr lang="en-US" sz="3600" b="1" dirty="0">
                <a:solidFill>
                  <a:srgbClr val="002060"/>
                </a:solidFill>
              </a:rPr>
              <a:t>life care) </a:t>
            </a:r>
            <a:endParaRPr lang="pl-PL" sz="3600" b="1" dirty="0">
              <a:solidFill>
                <a:srgbClr val="002060"/>
              </a:solidFill>
            </a:endParaRPr>
          </a:p>
        </p:txBody>
      </p:sp>
      <p:sp>
        <p:nvSpPr>
          <p:cNvPr id="3" name="Prostokąt 2"/>
          <p:cNvSpPr/>
          <p:nvPr/>
        </p:nvSpPr>
        <p:spPr>
          <a:xfrm>
            <a:off x="323528" y="2132856"/>
            <a:ext cx="8424936" cy="3785652"/>
          </a:xfrm>
          <a:prstGeom prst="rect">
            <a:avLst/>
          </a:prstGeom>
        </p:spPr>
        <p:txBody>
          <a:bodyPr wrap="square">
            <a:spAutoFit/>
          </a:bodyPr>
          <a:lstStyle/>
          <a:p>
            <a:pPr algn="ctr"/>
            <a:r>
              <a:rPr lang="pl-PL" sz="2000" dirty="0">
                <a:solidFill>
                  <a:srgbClr val="002060"/>
                </a:solidFill>
              </a:rPr>
              <a:t>jest kontynuacją opieki paliatywnej i oznacza opiekę nad chorym w okresie bezpośredniego, bliskiego zagrożenia śmiercią, która prawdopodobnie nastąpi w ciągu kilku godzin lub co najwyżej dni. Opieka u schyłku życia nie jest synonimem opieki paliatywnej, ale stanowi istotną jej składową. </a:t>
            </a:r>
          </a:p>
          <a:p>
            <a:pPr algn="ctr"/>
            <a:r>
              <a:rPr lang="pl-PL" sz="2000" dirty="0">
                <a:solidFill>
                  <a:srgbClr val="002060"/>
                </a:solidFill>
              </a:rPr>
              <a:t>Dotyczy opieki nad chorymi bliskimi śmierci, wymagającymi szczególnie</a:t>
            </a:r>
          </a:p>
          <a:p>
            <a:pPr algn="ctr"/>
            <a:r>
              <a:rPr lang="pl-PL" sz="2000" dirty="0">
                <a:solidFill>
                  <a:srgbClr val="002060"/>
                </a:solidFill>
              </a:rPr>
              <a:t>starannej opieki i leczenia paliatywnego. W tym okresie intensywna,</a:t>
            </a:r>
          </a:p>
          <a:p>
            <a:pPr algn="ctr"/>
            <a:r>
              <a:rPr lang="pl-PL" sz="2000" dirty="0">
                <a:solidFill>
                  <a:srgbClr val="002060"/>
                </a:solidFill>
              </a:rPr>
              <a:t>uporczywa terapia, mająca na celu przedłużenie życia za wszelką cenę jest</a:t>
            </a:r>
          </a:p>
          <a:p>
            <a:pPr algn="ctr"/>
            <a:r>
              <a:rPr lang="pl-PL" sz="2000" dirty="0">
                <a:solidFill>
                  <a:srgbClr val="002060"/>
                </a:solidFill>
              </a:rPr>
              <a:t>niewłaściwa. Spotykane w piśmiennictwie określenie</a:t>
            </a:r>
          </a:p>
          <a:p>
            <a:pPr algn="ctr"/>
            <a:r>
              <a:rPr lang="pl-PL" sz="2000" dirty="0">
                <a:solidFill>
                  <a:srgbClr val="002060"/>
                </a:solidFill>
              </a:rPr>
              <a:t>tej formy opieki mianem „opieka terminalna” nie wydaje</a:t>
            </a:r>
          </a:p>
          <a:p>
            <a:pPr algn="ctr"/>
            <a:r>
              <a:rPr lang="pl-PL" sz="2000" dirty="0">
                <a:solidFill>
                  <a:srgbClr val="002060"/>
                </a:solidFill>
              </a:rPr>
              <a:t>się odpowiednie, z uwagi na nasuwające się negatywne skojarzenia.</a:t>
            </a:r>
          </a:p>
          <a:p>
            <a:pPr algn="ctr"/>
            <a:endParaRPr lang="pl-PL" sz="2000" dirty="0">
              <a:solidFill>
                <a:srgbClr val="002060"/>
              </a:solidFill>
            </a:endParaRPr>
          </a:p>
          <a:p>
            <a:pPr algn="ctr"/>
            <a:endParaRPr lang="pl-PL" sz="2000" dirty="0">
              <a:solidFill>
                <a:srgbClr val="002060"/>
              </a:solidFill>
            </a:endParaRPr>
          </a:p>
        </p:txBody>
      </p:sp>
    </p:spTree>
    <p:extLst>
      <p:ext uri="{BB962C8B-B14F-4D97-AF65-F5344CB8AC3E}">
        <p14:creationId xmlns:p14="http://schemas.microsoft.com/office/powerpoint/2010/main" xmlns="" val="3920625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323528" y="1628800"/>
            <a:ext cx="8208912" cy="4093428"/>
          </a:xfrm>
          <a:prstGeom prst="rect">
            <a:avLst/>
          </a:prstGeom>
        </p:spPr>
        <p:txBody>
          <a:bodyPr wrap="square">
            <a:spAutoFit/>
          </a:bodyPr>
          <a:lstStyle/>
          <a:p>
            <a:r>
              <a:rPr lang="pl-PL" sz="2000" b="1" dirty="0">
                <a:solidFill>
                  <a:srgbClr val="002060"/>
                </a:solidFill>
              </a:rPr>
              <a:t>Leczenie Paliatywne- </a:t>
            </a:r>
            <a:r>
              <a:rPr lang="pl-PL" sz="2000" dirty="0">
                <a:solidFill>
                  <a:srgbClr val="002060"/>
                </a:solidFill>
              </a:rPr>
              <a:t>(ang. palliative treatment) to działanie ukierunkowane na złagodzenie, zmodyfikowanie objawów postępującej, nieuleczalnej choroby przewlekłej o niekorzystnym rokowaniu, w tym także zaawansowanej choroby nowotworowej. Jest niesieniem ulgi w cierpieniu, stanowi ważny element leczenia objawowego.</a:t>
            </a:r>
          </a:p>
          <a:p>
            <a:endParaRPr lang="pl-PL" sz="2000" b="1" dirty="0">
              <a:solidFill>
                <a:srgbClr val="002060"/>
              </a:solidFill>
            </a:endParaRPr>
          </a:p>
          <a:p>
            <a:r>
              <a:rPr lang="pl-PL" sz="2000" b="1" dirty="0">
                <a:solidFill>
                  <a:srgbClr val="002060"/>
                </a:solidFill>
              </a:rPr>
              <a:t>Leczenie objawowe- </a:t>
            </a:r>
            <a:r>
              <a:rPr lang="pl-PL" sz="2000" dirty="0">
                <a:solidFill>
                  <a:srgbClr val="002060"/>
                </a:solidFill>
              </a:rPr>
              <a:t>(ang. symptom management)- to działanie w celu uśmierzenia, wyciszenia, złagodzenia wszelkich uciążliwych objawów choroby np. ból, duszności, wymioty.</a:t>
            </a:r>
          </a:p>
          <a:p>
            <a:endParaRPr lang="pl-PL" sz="2000" dirty="0">
              <a:solidFill>
                <a:srgbClr val="002060"/>
              </a:solidFill>
            </a:endParaRPr>
          </a:p>
          <a:p>
            <a:r>
              <a:rPr lang="pl-PL" sz="2000" b="1" dirty="0">
                <a:solidFill>
                  <a:srgbClr val="002060"/>
                </a:solidFill>
              </a:rPr>
              <a:t>Opieka nad osieroconymi </a:t>
            </a:r>
            <a:r>
              <a:rPr lang="pl-PL" sz="2000" dirty="0">
                <a:solidFill>
                  <a:srgbClr val="002060"/>
                </a:solidFill>
              </a:rPr>
              <a:t>(ang. bereavement service)- pomoc psychosocjalna i duchowa ukierunkowana na osoby przeżywające żal, żałobę z powodu utraty bliskiej osoby.</a:t>
            </a:r>
          </a:p>
        </p:txBody>
      </p:sp>
    </p:spTree>
    <p:extLst>
      <p:ext uri="{BB962C8B-B14F-4D97-AF65-F5344CB8AC3E}">
        <p14:creationId xmlns:p14="http://schemas.microsoft.com/office/powerpoint/2010/main" xmlns="" val="2416438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4000" b="1" dirty="0">
                <a:solidFill>
                  <a:srgbClr val="002060"/>
                </a:solidFill>
              </a:rPr>
              <a:t>Opieka nad chorym terminalnie</a:t>
            </a:r>
          </a:p>
        </p:txBody>
      </p:sp>
      <p:sp>
        <p:nvSpPr>
          <p:cNvPr id="3" name="Prostokąt 2"/>
          <p:cNvSpPr/>
          <p:nvPr/>
        </p:nvSpPr>
        <p:spPr>
          <a:xfrm>
            <a:off x="683568" y="1779687"/>
            <a:ext cx="7272808" cy="4093428"/>
          </a:xfrm>
          <a:prstGeom prst="rect">
            <a:avLst/>
          </a:prstGeom>
        </p:spPr>
        <p:txBody>
          <a:bodyPr wrap="square">
            <a:spAutoFit/>
          </a:bodyPr>
          <a:lstStyle/>
          <a:p>
            <a:r>
              <a:rPr lang="pl-PL" sz="2000" dirty="0">
                <a:solidFill>
                  <a:srgbClr val="002060"/>
                </a:solidFill>
              </a:rPr>
              <a:t>Z perspektywy medycznej opieka nad chorym zajmuje się wyłącznie  leczeniem objawowym, którego celem jest leczenie niedogodności stanu, w jakim znajduje się pacjent, a nie przyczyn choroby. </a:t>
            </a:r>
          </a:p>
          <a:p>
            <a:endParaRPr lang="pl-PL" sz="2000" dirty="0">
              <a:solidFill>
                <a:srgbClr val="002060"/>
              </a:solidFill>
            </a:endParaRPr>
          </a:p>
          <a:p>
            <a:r>
              <a:rPr lang="pl-PL" sz="2000" dirty="0">
                <a:solidFill>
                  <a:srgbClr val="002060"/>
                </a:solidFill>
              </a:rPr>
              <a:t>Podstawowym działaniem jest dążenie do zlikwidowania lub zmniejszenia odczuwanego przez pacjenta </a:t>
            </a:r>
            <a:r>
              <a:rPr lang="pl-PL" sz="2000" b="1" dirty="0">
                <a:solidFill>
                  <a:srgbClr val="FF0000"/>
                </a:solidFill>
              </a:rPr>
              <a:t>bólu</a:t>
            </a:r>
            <a:r>
              <a:rPr lang="pl-PL" sz="2000" b="1" dirty="0">
                <a:solidFill>
                  <a:srgbClr val="002060"/>
                </a:solidFill>
              </a:rPr>
              <a:t>.</a:t>
            </a:r>
            <a:endParaRPr lang="pl-PL" sz="2000" dirty="0">
              <a:solidFill>
                <a:srgbClr val="002060"/>
              </a:solidFill>
            </a:endParaRPr>
          </a:p>
          <a:p>
            <a:r>
              <a:rPr lang="pl-PL" sz="2000" dirty="0">
                <a:solidFill>
                  <a:srgbClr val="002060"/>
                </a:solidFill>
              </a:rPr>
              <a:t>Bardzo istotna jest również eliminacja innych dolegliwości fizycznych – u chorych w stanie terminalnym mogą to być :</a:t>
            </a:r>
          </a:p>
          <a:p>
            <a:pPr marL="342900" indent="-342900">
              <a:buFont typeface="Arial" pitchFamily="34" charset="0"/>
              <a:buChar char="•"/>
            </a:pPr>
            <a:r>
              <a:rPr lang="pl-PL" sz="2000" dirty="0">
                <a:solidFill>
                  <a:srgbClr val="002060"/>
                </a:solidFill>
              </a:rPr>
              <a:t>ogólne osłabienie</a:t>
            </a:r>
          </a:p>
          <a:p>
            <a:pPr marL="342900" indent="-342900">
              <a:buFont typeface="Arial" pitchFamily="34" charset="0"/>
              <a:buChar char="•"/>
            </a:pPr>
            <a:r>
              <a:rPr lang="pl-PL" sz="2000" dirty="0">
                <a:solidFill>
                  <a:srgbClr val="002060"/>
                </a:solidFill>
              </a:rPr>
              <a:t>wymioty, </a:t>
            </a:r>
          </a:p>
          <a:p>
            <a:pPr marL="342900" indent="-342900">
              <a:buFont typeface="Arial" pitchFamily="34" charset="0"/>
              <a:buChar char="•"/>
            </a:pPr>
            <a:r>
              <a:rPr lang="pl-PL" sz="2000" dirty="0">
                <a:solidFill>
                  <a:srgbClr val="002060"/>
                </a:solidFill>
              </a:rPr>
              <a:t>duszności, </a:t>
            </a:r>
          </a:p>
          <a:p>
            <a:pPr marL="342900" indent="-342900">
              <a:buFont typeface="Arial" pitchFamily="34" charset="0"/>
              <a:buChar char="•"/>
            </a:pPr>
            <a:r>
              <a:rPr lang="pl-PL" sz="2000" dirty="0">
                <a:solidFill>
                  <a:srgbClr val="002060"/>
                </a:solidFill>
              </a:rPr>
              <a:t>zaparcia, </a:t>
            </a:r>
          </a:p>
          <a:p>
            <a:pPr marL="342900" indent="-342900">
              <a:buFont typeface="Arial" pitchFamily="34" charset="0"/>
              <a:buChar char="•"/>
            </a:pPr>
            <a:r>
              <a:rPr lang="pl-PL" sz="2000" dirty="0">
                <a:solidFill>
                  <a:srgbClr val="002060"/>
                </a:solidFill>
              </a:rPr>
              <a:t>odleżyny</a:t>
            </a:r>
          </a:p>
        </p:txBody>
      </p:sp>
    </p:spTree>
    <p:extLst>
      <p:ext uri="{BB962C8B-B14F-4D97-AF65-F5344CB8AC3E}">
        <p14:creationId xmlns:p14="http://schemas.microsoft.com/office/powerpoint/2010/main" xmlns="" val="404821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Wilodyscyplinarny zespół opieki hospicyjnej</a:t>
            </a:r>
          </a:p>
        </p:txBody>
      </p:sp>
      <p:sp>
        <p:nvSpPr>
          <p:cNvPr id="3" name="Prostokąt 2"/>
          <p:cNvSpPr/>
          <p:nvPr/>
        </p:nvSpPr>
        <p:spPr>
          <a:xfrm>
            <a:off x="2286000" y="1997839"/>
            <a:ext cx="4572000" cy="3785652"/>
          </a:xfrm>
          <a:prstGeom prst="rect">
            <a:avLst/>
          </a:prstGeom>
        </p:spPr>
        <p:txBody>
          <a:bodyPr>
            <a:spAutoFit/>
          </a:bodyPr>
          <a:lstStyle/>
          <a:p>
            <a:pPr marL="342900" indent="-342900">
              <a:buFont typeface="Arial" pitchFamily="34" charset="0"/>
              <a:buChar char="•"/>
            </a:pPr>
            <a:endParaRPr lang="pl-PL" sz="2400" dirty="0">
              <a:solidFill>
                <a:srgbClr val="002060"/>
              </a:solidFill>
            </a:endParaRPr>
          </a:p>
          <a:p>
            <a:pPr marL="342900" indent="-342900">
              <a:buFont typeface="Arial" pitchFamily="34" charset="0"/>
              <a:buChar char="•"/>
            </a:pPr>
            <a:r>
              <a:rPr lang="pl-PL" sz="2400" dirty="0">
                <a:solidFill>
                  <a:srgbClr val="002060"/>
                </a:solidFill>
              </a:rPr>
              <a:t>lekarz </a:t>
            </a:r>
          </a:p>
          <a:p>
            <a:pPr marL="342900" indent="-342900">
              <a:buFont typeface="Arial" pitchFamily="34" charset="0"/>
              <a:buChar char="•"/>
            </a:pPr>
            <a:r>
              <a:rPr lang="pl-PL" sz="2400" dirty="0">
                <a:solidFill>
                  <a:srgbClr val="002060"/>
                </a:solidFill>
              </a:rPr>
              <a:t>pielęgniarka </a:t>
            </a:r>
          </a:p>
          <a:p>
            <a:pPr marL="342900" indent="-342900">
              <a:buFont typeface="Arial" pitchFamily="34" charset="0"/>
              <a:buChar char="•"/>
            </a:pPr>
            <a:r>
              <a:rPr lang="pl-PL" sz="2400" dirty="0">
                <a:solidFill>
                  <a:srgbClr val="002060"/>
                </a:solidFill>
              </a:rPr>
              <a:t>Psycholog/psychoonkolog</a:t>
            </a:r>
          </a:p>
          <a:p>
            <a:pPr marL="342900" indent="-342900">
              <a:buFont typeface="Arial" pitchFamily="34" charset="0"/>
              <a:buChar char="•"/>
            </a:pPr>
            <a:r>
              <a:rPr lang="pl-PL" sz="2400" dirty="0">
                <a:solidFill>
                  <a:srgbClr val="002060"/>
                </a:solidFill>
              </a:rPr>
              <a:t>pracownik socjalny</a:t>
            </a:r>
          </a:p>
          <a:p>
            <a:pPr marL="342900" indent="-342900">
              <a:buFont typeface="Arial" pitchFamily="34" charset="0"/>
              <a:buChar char="•"/>
            </a:pPr>
            <a:r>
              <a:rPr lang="pl-PL" sz="2400" dirty="0">
                <a:solidFill>
                  <a:srgbClr val="002060"/>
                </a:solidFill>
              </a:rPr>
              <a:t>rehabilitant</a:t>
            </a:r>
          </a:p>
          <a:p>
            <a:pPr marL="342900" indent="-342900">
              <a:buFont typeface="Arial" pitchFamily="34" charset="0"/>
              <a:buChar char="•"/>
            </a:pPr>
            <a:r>
              <a:rPr lang="pl-PL" sz="2400" dirty="0">
                <a:solidFill>
                  <a:srgbClr val="002060"/>
                </a:solidFill>
              </a:rPr>
              <a:t>duszpasterz</a:t>
            </a:r>
          </a:p>
          <a:p>
            <a:pPr marL="342900" indent="-342900">
              <a:buFont typeface="Arial" pitchFamily="34" charset="0"/>
              <a:buChar char="•"/>
            </a:pPr>
            <a:r>
              <a:rPr lang="pl-PL" sz="2400" dirty="0">
                <a:solidFill>
                  <a:srgbClr val="002060"/>
                </a:solidFill>
              </a:rPr>
              <a:t> wolontariusze</a:t>
            </a:r>
          </a:p>
          <a:p>
            <a:pPr marL="342900" indent="-342900">
              <a:buFont typeface="Arial" pitchFamily="34" charset="0"/>
              <a:buChar char="•"/>
            </a:pPr>
            <a:endParaRPr lang="pl-PL" sz="2400" dirty="0">
              <a:solidFill>
                <a:srgbClr val="002060"/>
              </a:solidFill>
            </a:endParaRPr>
          </a:p>
          <a:p>
            <a:pPr marL="342900" indent="-342900">
              <a:buFont typeface="Arial" pitchFamily="34" charset="0"/>
              <a:buChar char="•"/>
            </a:pPr>
            <a:endParaRPr lang="pl-PL" sz="2400" dirty="0">
              <a:solidFill>
                <a:srgbClr val="002060"/>
              </a:solidFill>
            </a:endParaRPr>
          </a:p>
        </p:txBody>
      </p:sp>
    </p:spTree>
    <p:extLst>
      <p:ext uri="{BB962C8B-B14F-4D97-AF65-F5344CB8AC3E}">
        <p14:creationId xmlns:p14="http://schemas.microsoft.com/office/powerpoint/2010/main" xmlns="" val="2166473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4000" b="1" dirty="0">
                <a:solidFill>
                  <a:srgbClr val="002060"/>
                </a:solidFill>
              </a:rPr>
              <a:t>Zadania zespołu opieki hospicyjnej</a:t>
            </a:r>
          </a:p>
        </p:txBody>
      </p:sp>
      <p:sp>
        <p:nvSpPr>
          <p:cNvPr id="3" name="Prostokąt 2"/>
          <p:cNvSpPr/>
          <p:nvPr/>
        </p:nvSpPr>
        <p:spPr>
          <a:xfrm>
            <a:off x="683568" y="2348880"/>
            <a:ext cx="7488832" cy="3416320"/>
          </a:xfrm>
          <a:prstGeom prst="rect">
            <a:avLst/>
          </a:prstGeom>
        </p:spPr>
        <p:txBody>
          <a:bodyPr wrap="square">
            <a:spAutoFit/>
          </a:bodyPr>
          <a:lstStyle/>
          <a:p>
            <a:r>
              <a:rPr lang="pl-PL" sz="2400" dirty="0">
                <a:solidFill>
                  <a:srgbClr val="002060"/>
                </a:solidFill>
              </a:rPr>
              <a:t>Świadczenia w opiece paliatywnej zapewniane są przez wielodyscyplinarny zespół specjalistów, do zadań którego należy</a:t>
            </a:r>
          </a:p>
          <a:p>
            <a:r>
              <a:rPr lang="pl-PL" sz="2400" dirty="0">
                <a:solidFill>
                  <a:srgbClr val="002060"/>
                </a:solidFill>
              </a:rPr>
              <a:t>leczenie bólu, duszności, nudności, wymiotów i innych dokuczliwych objawów, łagodzenie lęku i depresji, przeciwdziałanie osamotnieniu i izolacji oraz ofiarowanie wsparcia</a:t>
            </a:r>
          </a:p>
          <a:p>
            <a:r>
              <a:rPr lang="pl-PL" sz="2400" dirty="0">
                <a:solidFill>
                  <a:srgbClr val="002060"/>
                </a:solidFill>
              </a:rPr>
              <a:t>duchowego. Celem działań zespołu jest dążenie do poprawy jakości szybko uciekającego życia.</a:t>
            </a:r>
          </a:p>
        </p:txBody>
      </p:sp>
    </p:spTree>
    <p:extLst>
      <p:ext uri="{BB962C8B-B14F-4D97-AF65-F5344CB8AC3E}">
        <p14:creationId xmlns:p14="http://schemas.microsoft.com/office/powerpoint/2010/main" xmlns="" val="2583546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Zadania dla zespołu opieki paliatywnej</a:t>
            </a:r>
          </a:p>
        </p:txBody>
      </p:sp>
      <p:sp>
        <p:nvSpPr>
          <p:cNvPr id="3" name="pole tekstowe 2"/>
          <p:cNvSpPr txBox="1"/>
          <p:nvPr/>
        </p:nvSpPr>
        <p:spPr>
          <a:xfrm>
            <a:off x="395536" y="2204864"/>
            <a:ext cx="8352929" cy="3785652"/>
          </a:xfrm>
          <a:prstGeom prst="rect">
            <a:avLst/>
          </a:prstGeom>
          <a:noFill/>
        </p:spPr>
        <p:txBody>
          <a:bodyPr wrap="square" rtlCol="0">
            <a:spAutoFit/>
          </a:bodyPr>
          <a:lstStyle/>
          <a:p>
            <a:pPr marL="285750" indent="-285750">
              <a:lnSpc>
                <a:spcPct val="200000"/>
              </a:lnSpc>
              <a:buFontTx/>
              <a:buChar char="-"/>
            </a:pPr>
            <a:r>
              <a:rPr lang="pl-PL" sz="2000" dirty="0">
                <a:solidFill>
                  <a:srgbClr val="002060"/>
                </a:solidFill>
              </a:rPr>
              <a:t>Diagnoza dotycząca postępu choroby – właściwa komunikacja z chorym</a:t>
            </a:r>
          </a:p>
          <a:p>
            <a:pPr marL="285750" indent="-285750">
              <a:lnSpc>
                <a:spcPct val="200000"/>
              </a:lnSpc>
              <a:buFontTx/>
              <a:buChar char="-"/>
            </a:pPr>
            <a:r>
              <a:rPr lang="pl-PL" sz="2000" dirty="0">
                <a:solidFill>
                  <a:srgbClr val="002060"/>
                </a:solidFill>
              </a:rPr>
              <a:t>Przygotowanie planu dotyczące postępowania</a:t>
            </a:r>
          </a:p>
          <a:p>
            <a:pPr marL="285750" indent="-285750">
              <a:lnSpc>
                <a:spcPct val="200000"/>
              </a:lnSpc>
              <a:buFontTx/>
              <a:buChar char="-"/>
            </a:pPr>
            <a:r>
              <a:rPr lang="pl-PL" sz="2000" dirty="0">
                <a:solidFill>
                  <a:srgbClr val="002060"/>
                </a:solidFill>
              </a:rPr>
              <a:t>Stosowanie leczenia, ocena jego skuteczności, modyfikacja planów zgodnie ze zmieniającym się stanem chorego</a:t>
            </a:r>
          </a:p>
          <a:p>
            <a:pPr marL="285750" indent="-285750">
              <a:lnSpc>
                <a:spcPct val="200000"/>
              </a:lnSpc>
              <a:buFontTx/>
              <a:buChar char="-"/>
            </a:pPr>
            <a:r>
              <a:rPr lang="pl-PL" sz="2000" dirty="0">
                <a:solidFill>
                  <a:srgbClr val="002060"/>
                </a:solidFill>
              </a:rPr>
              <a:t>Rozpoznanie faz umierania</a:t>
            </a:r>
          </a:p>
          <a:p>
            <a:pPr marL="285750" indent="-285750">
              <a:lnSpc>
                <a:spcPct val="200000"/>
              </a:lnSpc>
              <a:buFontTx/>
              <a:buChar char="-"/>
            </a:pPr>
            <a:r>
              <a:rPr lang="pl-PL" sz="2000" dirty="0">
                <a:solidFill>
                  <a:srgbClr val="002060"/>
                </a:solidFill>
              </a:rPr>
              <a:t>Przygotowanie rodziny do zbliżającej się śmierci osoby bliskiej</a:t>
            </a:r>
          </a:p>
        </p:txBody>
      </p:sp>
    </p:spTree>
    <p:extLst>
      <p:ext uri="{BB962C8B-B14F-4D97-AF65-F5344CB8AC3E}">
        <p14:creationId xmlns:p14="http://schemas.microsoft.com/office/powerpoint/2010/main" xmlns="" val="385137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404664"/>
            <a:ext cx="8219256" cy="1012974"/>
          </a:xfrm>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Priorytety dla pacjentów z zaawansowaną chorobą nowotworową otrzymujących leczenie paliatywne</a:t>
            </a:r>
          </a:p>
        </p:txBody>
      </p:sp>
      <p:sp>
        <p:nvSpPr>
          <p:cNvPr id="3" name="pole tekstowe 2"/>
          <p:cNvSpPr txBox="1"/>
          <p:nvPr/>
        </p:nvSpPr>
        <p:spPr>
          <a:xfrm>
            <a:off x="1115616" y="2996952"/>
            <a:ext cx="5109412" cy="2554545"/>
          </a:xfrm>
          <a:prstGeom prst="rect">
            <a:avLst/>
          </a:prstGeom>
          <a:noFill/>
        </p:spPr>
        <p:txBody>
          <a:bodyPr wrap="none" rtlCol="0">
            <a:spAutoFit/>
          </a:bodyPr>
          <a:lstStyle/>
          <a:p>
            <a:pPr marL="285750" indent="-285750">
              <a:lnSpc>
                <a:spcPct val="200000"/>
              </a:lnSpc>
              <a:buFontTx/>
              <a:buChar char="-"/>
            </a:pPr>
            <a:r>
              <a:rPr lang="pl-PL" sz="2000" dirty="0">
                <a:solidFill>
                  <a:srgbClr val="002060"/>
                </a:solidFill>
              </a:rPr>
              <a:t>Łagodzenie ciężaru towarzyszącego chorobie</a:t>
            </a:r>
          </a:p>
          <a:p>
            <a:pPr marL="285750" indent="-285750">
              <a:lnSpc>
                <a:spcPct val="200000"/>
              </a:lnSpc>
              <a:buFontTx/>
              <a:buChar char="-"/>
            </a:pPr>
            <a:r>
              <a:rPr lang="pl-PL" sz="2000" dirty="0">
                <a:solidFill>
                  <a:srgbClr val="002060"/>
                </a:solidFill>
              </a:rPr>
              <a:t>Odzyskanie poczucia kontroli</a:t>
            </a:r>
          </a:p>
          <a:p>
            <a:pPr marL="285750" indent="-285750">
              <a:lnSpc>
                <a:spcPct val="200000"/>
              </a:lnSpc>
              <a:buFontTx/>
              <a:buChar char="-"/>
            </a:pPr>
            <a:r>
              <a:rPr lang="pl-PL" sz="2000" dirty="0">
                <a:solidFill>
                  <a:srgbClr val="002060"/>
                </a:solidFill>
              </a:rPr>
              <a:t>Wzmocnienie relacji z ukochanymi osobami</a:t>
            </a:r>
          </a:p>
          <a:p>
            <a:pPr marL="285750" indent="-285750">
              <a:lnSpc>
                <a:spcPct val="200000"/>
              </a:lnSpc>
              <a:buFontTx/>
              <a:buChar char="-"/>
            </a:pPr>
            <a:r>
              <a:rPr lang="pl-PL" sz="2000" dirty="0">
                <a:solidFill>
                  <a:srgbClr val="002060"/>
                </a:solidFill>
              </a:rPr>
              <a:t>Koncentracja na jakości życia pacjentów</a:t>
            </a:r>
          </a:p>
        </p:txBody>
      </p:sp>
    </p:spTree>
    <p:extLst>
      <p:ext uri="{BB962C8B-B14F-4D97-AF65-F5344CB8AC3E}">
        <p14:creationId xmlns:p14="http://schemas.microsoft.com/office/powerpoint/2010/main" xmlns="" val="4186707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b="1" dirty="0">
                <a:solidFill>
                  <a:srgbClr val="002060"/>
                </a:solidFill>
              </a:rPr>
              <a:t> </a:t>
            </a:r>
            <a:br>
              <a:rPr lang="pl-PL" sz="3600" b="1" dirty="0">
                <a:solidFill>
                  <a:srgbClr val="002060"/>
                </a:solidFill>
              </a:rPr>
            </a:br>
            <a:r>
              <a:rPr lang="pl-PL" sz="3600" b="1" dirty="0">
                <a:solidFill>
                  <a:srgbClr val="002060"/>
                </a:solidFill>
              </a:rPr>
              <a:t>Naczelne zasady opieki hospicyjnej</a:t>
            </a:r>
          </a:p>
        </p:txBody>
      </p:sp>
      <p:sp>
        <p:nvSpPr>
          <p:cNvPr id="3" name="Prostokąt 2"/>
          <p:cNvSpPr/>
          <p:nvPr/>
        </p:nvSpPr>
        <p:spPr>
          <a:xfrm>
            <a:off x="323528" y="1628800"/>
            <a:ext cx="8568952" cy="4031873"/>
          </a:xfrm>
          <a:prstGeom prst="rect">
            <a:avLst/>
          </a:prstGeom>
        </p:spPr>
        <p:txBody>
          <a:bodyPr wrap="square">
            <a:spAutoFit/>
          </a:bodyPr>
          <a:lstStyle/>
          <a:p>
            <a:r>
              <a:rPr lang="pl-PL" sz="1600" dirty="0">
                <a:solidFill>
                  <a:srgbClr val="002060"/>
                </a:solidFill>
              </a:rPr>
              <a:t>U podstaw leży przekonanie, że człowiek ma prawo do godnej śmierci, a społeczeństwo – moralny obowiązek zapewnienia właściwej opieki i pomocy. Centrum stanowi cierpiący człowiek, który potrzebuje pomocy medycznej ale też wsparcia w codziennych problemach, dylematach duchowych i moralnych u kresu swojego życia.</a:t>
            </a:r>
          </a:p>
          <a:p>
            <a:endParaRPr lang="pl-PL" sz="1600" dirty="0"/>
          </a:p>
          <a:p>
            <a:r>
              <a:rPr lang="pl-PL" sz="1600" dirty="0"/>
              <a:t> </a:t>
            </a:r>
            <a:r>
              <a:rPr lang="pl-PL" sz="1600" dirty="0">
                <a:solidFill>
                  <a:srgbClr val="002060"/>
                </a:solidFill>
              </a:rPr>
              <a:t>Afirmuje życie, jednocześnie postrzegając śmierć     (umieranie) jako jego część - naturalny, normalny proces</a:t>
            </a:r>
          </a:p>
          <a:p>
            <a:endParaRPr lang="pl-PL" sz="1600" dirty="0">
              <a:solidFill>
                <a:srgbClr val="002060"/>
              </a:solidFill>
            </a:endParaRPr>
          </a:p>
          <a:p>
            <a:r>
              <a:rPr lang="pl-PL" sz="1600" dirty="0">
                <a:solidFill>
                  <a:srgbClr val="002060"/>
                </a:solidFill>
              </a:rPr>
              <a:t>  Ani nie przyspiesza ani nie opóźnia śmierci</a:t>
            </a:r>
          </a:p>
          <a:p>
            <a:endParaRPr lang="pl-PL" sz="1600" dirty="0">
              <a:solidFill>
                <a:srgbClr val="002060"/>
              </a:solidFill>
            </a:endParaRPr>
          </a:p>
          <a:p>
            <a:r>
              <a:rPr lang="pl-PL" sz="1600" dirty="0">
                <a:solidFill>
                  <a:srgbClr val="002060"/>
                </a:solidFill>
              </a:rPr>
              <a:t>  Łagodzi dolegliwości fizyczne, obejmuje potrzeby psychiczne, duchowe i socjalne chorego, dążąc do zapewnienia jak najlepszej jakości życia aż do śmierci</a:t>
            </a:r>
          </a:p>
          <a:p>
            <a:endParaRPr lang="pl-PL" sz="1600" dirty="0">
              <a:solidFill>
                <a:srgbClr val="002060"/>
              </a:solidFill>
            </a:endParaRPr>
          </a:p>
          <a:p>
            <a:r>
              <a:rPr lang="pl-PL" sz="1600" dirty="0">
                <a:solidFill>
                  <a:srgbClr val="002060"/>
                </a:solidFill>
              </a:rPr>
              <a:t> Pomaga choremu w prowadzeniu aż do śmierci życia tak pełnego, jak tylko to możliwe</a:t>
            </a:r>
          </a:p>
          <a:p>
            <a:endParaRPr lang="pl-PL" sz="1600" dirty="0">
              <a:solidFill>
                <a:srgbClr val="002060"/>
              </a:solidFill>
            </a:endParaRPr>
          </a:p>
          <a:p>
            <a:r>
              <a:rPr lang="pl-PL" sz="1600" dirty="0">
                <a:solidFill>
                  <a:srgbClr val="002060"/>
                </a:solidFill>
              </a:rPr>
              <a:t> Wspiera rodzinę w chorobie bliskiego człowieka i w okresie osierocenia</a:t>
            </a:r>
          </a:p>
        </p:txBody>
      </p:sp>
    </p:spTree>
    <p:extLst>
      <p:ext uri="{BB962C8B-B14F-4D97-AF65-F5344CB8AC3E}">
        <p14:creationId xmlns:p14="http://schemas.microsoft.com/office/powerpoint/2010/main" xmlns="" val="431240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002060"/>
                </a:solidFill>
              </a:rPr>
              <a:t>Jakość życia</a:t>
            </a:r>
          </a:p>
        </p:txBody>
      </p:sp>
      <p:sp>
        <p:nvSpPr>
          <p:cNvPr id="3" name="Prostokąt 2"/>
          <p:cNvSpPr/>
          <p:nvPr/>
        </p:nvSpPr>
        <p:spPr>
          <a:xfrm>
            <a:off x="251520" y="1700808"/>
            <a:ext cx="8640960" cy="4431983"/>
          </a:xfrm>
          <a:prstGeom prst="rect">
            <a:avLst/>
          </a:prstGeom>
        </p:spPr>
        <p:txBody>
          <a:bodyPr wrap="square">
            <a:spAutoFit/>
          </a:bodyPr>
          <a:lstStyle/>
          <a:p>
            <a:pPr marL="285750" indent="-285750">
              <a:buFont typeface="Arial" pitchFamily="34" charset="0"/>
              <a:buChar char="•"/>
            </a:pPr>
            <a:r>
              <a:rPr lang="pl-PL" dirty="0">
                <a:solidFill>
                  <a:srgbClr val="002060"/>
                </a:solidFill>
              </a:rPr>
              <a:t>Pojęcie jakości życia pojawiło się w medycynie w latach siedemdziesiątych. Jedną z pierwszych definicji jakości życia (QL) podała Światowa Organizacja Zdrowia (WHO), zgodnie z którą jest to stan pełnego fizycznego,, umysłowego i społecznego dobrostanu, nie tylko braku choroby lub kalectwa.</a:t>
            </a:r>
          </a:p>
          <a:p>
            <a:endParaRPr lang="pl-PL" dirty="0">
              <a:solidFill>
                <a:srgbClr val="002060"/>
              </a:solidFill>
            </a:endParaRPr>
          </a:p>
          <a:p>
            <a:pPr marL="285750" indent="-285750">
              <a:buFont typeface="Arial" pitchFamily="34" charset="0"/>
              <a:buChar char="•"/>
            </a:pPr>
            <a:r>
              <a:rPr lang="pl-PL" dirty="0">
                <a:solidFill>
                  <a:srgbClr val="002060"/>
                </a:solidFill>
              </a:rPr>
              <a:t>W medycynie</a:t>
            </a:r>
          </a:p>
          <a:p>
            <a:r>
              <a:rPr lang="pl-PL" dirty="0">
                <a:solidFill>
                  <a:srgbClr val="002060"/>
                </a:solidFill>
              </a:rPr>
              <a:t>najbardziej przydatna okazuje się definicja jakości życia uwarunkowanej stanem zdrowia (Health Related Qality of Live – HRQL), wprowadzona w 1990 roku przez Spitzera, która oznacza ocenę dokonaną przez chorego, a dotyczącą jego aktualnej sytuacji ze szczególnym uwzględnieniem wpływu choroby i leczenia </a:t>
            </a:r>
          </a:p>
          <a:p>
            <a:endParaRPr lang="pl-PL" dirty="0">
              <a:solidFill>
                <a:srgbClr val="002060"/>
              </a:solidFill>
            </a:endParaRPr>
          </a:p>
          <a:p>
            <a:pPr marL="285750" indent="-285750">
              <a:buFont typeface="Arial" pitchFamily="34" charset="0"/>
              <a:buChar char="•"/>
            </a:pPr>
            <a:r>
              <a:rPr lang="pl-PL" dirty="0">
                <a:solidFill>
                  <a:srgbClr val="FF0066"/>
                </a:solidFill>
              </a:rPr>
              <a:t>Jakość życia w chorobie nowotworowej obejmuje cztery dziedziny:</a:t>
            </a:r>
          </a:p>
          <a:p>
            <a:pPr algn="ctr"/>
            <a:r>
              <a:rPr lang="pl-PL" dirty="0">
                <a:solidFill>
                  <a:srgbClr val="002060"/>
                </a:solidFill>
              </a:rPr>
              <a:t>- </a:t>
            </a:r>
            <a:r>
              <a:rPr lang="pl-PL" sz="1600" dirty="0">
                <a:solidFill>
                  <a:srgbClr val="002060"/>
                </a:solidFill>
              </a:rPr>
              <a:t>stan fizyczny i sprawność ruchową,</a:t>
            </a:r>
          </a:p>
          <a:p>
            <a:pPr algn="ctr"/>
            <a:r>
              <a:rPr lang="pl-PL" sz="1600" dirty="0">
                <a:solidFill>
                  <a:srgbClr val="002060"/>
                </a:solidFill>
              </a:rPr>
              <a:t>- stan psychiczny – emocje i poznanie; refleksje nad chorobą,</a:t>
            </a:r>
          </a:p>
          <a:p>
            <a:pPr algn="ctr"/>
            <a:r>
              <a:rPr lang="pl-PL" sz="1600" dirty="0">
                <a:solidFill>
                  <a:srgbClr val="002060"/>
                </a:solidFill>
              </a:rPr>
              <a:t>- sytuację społeczną i warunki ekonomiczne,</a:t>
            </a:r>
          </a:p>
          <a:p>
            <a:pPr algn="ctr"/>
            <a:r>
              <a:rPr lang="pl-PL" sz="1600" dirty="0">
                <a:solidFill>
                  <a:srgbClr val="002060"/>
                </a:solidFill>
              </a:rPr>
              <a:t>- doznania somatyczne. </a:t>
            </a:r>
          </a:p>
        </p:txBody>
      </p:sp>
    </p:spTree>
    <p:extLst>
      <p:ext uri="{BB962C8B-B14F-4D97-AF65-F5344CB8AC3E}">
        <p14:creationId xmlns:p14="http://schemas.microsoft.com/office/powerpoint/2010/main" xmlns="" val="481044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780928"/>
            <a:ext cx="7772400" cy="819522"/>
          </a:xfrm>
        </p:spPr>
        <p:txBody>
          <a:bodyPr>
            <a:normAutofit fontScale="90000"/>
          </a:bodyPr>
          <a:lstStyle/>
          <a:p>
            <a:pPr algn="r"/>
            <a:r>
              <a:rPr lang="pl-PL" b="1" dirty="0">
                <a:solidFill>
                  <a:srgbClr val="002060"/>
                </a:solidFill>
              </a:rPr>
              <a:t/>
            </a:r>
            <a:br>
              <a:rPr lang="pl-PL" b="1" dirty="0">
                <a:solidFill>
                  <a:srgbClr val="002060"/>
                </a:solidFill>
              </a:rPr>
            </a:br>
            <a:r>
              <a:rPr lang="pl-PL" b="1" dirty="0">
                <a:solidFill>
                  <a:srgbClr val="002060"/>
                </a:solidFill>
              </a:rPr>
              <a:t/>
            </a:r>
            <a:br>
              <a:rPr lang="pl-PL" b="1" dirty="0">
                <a:solidFill>
                  <a:srgbClr val="002060"/>
                </a:solidFill>
              </a:rPr>
            </a:br>
            <a:r>
              <a:rPr lang="pl-PL" b="1" dirty="0">
                <a:solidFill>
                  <a:srgbClr val="FF0066"/>
                </a:solidFill>
              </a:rPr>
              <a:t>Historia Ruchu Hospicyjnego w Polsce i na świecie</a:t>
            </a:r>
            <a:r>
              <a:rPr lang="pl-PL" b="1" dirty="0">
                <a:solidFill>
                  <a:srgbClr val="002060"/>
                </a:solidFill>
              </a:rPr>
              <a:t/>
            </a:r>
            <a:br>
              <a:rPr lang="pl-PL" b="1" dirty="0">
                <a:solidFill>
                  <a:srgbClr val="002060"/>
                </a:solidFill>
              </a:rPr>
            </a:br>
            <a:r>
              <a:rPr lang="pl-PL" b="1" dirty="0">
                <a:solidFill>
                  <a:srgbClr val="002060"/>
                </a:solidFill>
              </a:rPr>
              <a:t/>
            </a:r>
            <a:br>
              <a:rPr lang="pl-PL" b="1" dirty="0">
                <a:solidFill>
                  <a:srgbClr val="002060"/>
                </a:solidFill>
              </a:rPr>
            </a:br>
            <a:r>
              <a:rPr lang="pl-PL" b="1" dirty="0">
                <a:solidFill>
                  <a:srgbClr val="002060"/>
                </a:solidFill>
              </a:rPr>
              <a:t/>
            </a:r>
            <a:br>
              <a:rPr lang="pl-PL" b="1" dirty="0">
                <a:solidFill>
                  <a:srgbClr val="002060"/>
                </a:solidFill>
              </a:rPr>
            </a:br>
            <a:r>
              <a:rPr lang="pl-PL" dirty="0"/>
              <a:t/>
            </a:r>
            <a:br>
              <a:rPr lang="pl-PL" dirty="0"/>
            </a:br>
            <a:r>
              <a:rPr lang="pl-PL" sz="3100" dirty="0">
                <a:solidFill>
                  <a:srgbClr val="FF0066"/>
                </a:solidFill>
              </a:rPr>
              <a:t>mgr Kinga Czechowicz - Drewniak</a:t>
            </a:r>
          </a:p>
        </p:txBody>
      </p:sp>
    </p:spTree>
    <p:extLst>
      <p:ext uri="{BB962C8B-B14F-4D97-AF65-F5344CB8AC3E}">
        <p14:creationId xmlns:p14="http://schemas.microsoft.com/office/powerpoint/2010/main" xmlns="" val="3095764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a:solidFill>
                  <a:srgbClr val="002060"/>
                </a:solidFill>
              </a:rPr>
              <a:t/>
            </a:r>
            <a:br>
              <a:rPr lang="pl-PL" b="1" dirty="0">
                <a:solidFill>
                  <a:srgbClr val="002060"/>
                </a:solidFill>
              </a:rPr>
            </a:br>
            <a:r>
              <a:rPr lang="pl-PL" b="1" dirty="0">
                <a:solidFill>
                  <a:srgbClr val="002060"/>
                </a:solidFill>
              </a:rPr>
              <a:t/>
            </a:r>
            <a:br>
              <a:rPr lang="pl-PL" b="1" dirty="0">
                <a:solidFill>
                  <a:srgbClr val="002060"/>
                </a:solidFill>
              </a:rPr>
            </a:br>
            <a:r>
              <a:rPr lang="pl-PL" b="1" dirty="0">
                <a:solidFill>
                  <a:srgbClr val="002060"/>
                </a:solidFill>
              </a:rPr>
              <a:t>Formy opieki nad pacjentem:</a:t>
            </a:r>
            <a:br>
              <a:rPr lang="pl-PL" b="1" dirty="0">
                <a:solidFill>
                  <a:srgbClr val="002060"/>
                </a:solidFill>
              </a:rPr>
            </a:br>
            <a:endParaRPr lang="pl-PL" b="1" dirty="0">
              <a:solidFill>
                <a:srgbClr val="002060"/>
              </a:solidFill>
            </a:endParaRPr>
          </a:p>
        </p:txBody>
      </p:sp>
      <p:sp>
        <p:nvSpPr>
          <p:cNvPr id="3" name="Prostokąt 2"/>
          <p:cNvSpPr/>
          <p:nvPr/>
        </p:nvSpPr>
        <p:spPr>
          <a:xfrm>
            <a:off x="2286000" y="1582341"/>
            <a:ext cx="4572000" cy="3785652"/>
          </a:xfrm>
          <a:prstGeom prst="rect">
            <a:avLst/>
          </a:prstGeom>
        </p:spPr>
        <p:txBody>
          <a:bodyPr>
            <a:spAutoFit/>
          </a:bodyPr>
          <a:lstStyle/>
          <a:p>
            <a:pPr marL="342900" indent="-342900">
              <a:buFont typeface="Arial" pitchFamily="34" charset="0"/>
              <a:buChar char="•"/>
            </a:pPr>
            <a:endParaRPr lang="pl-PL" sz="2000" dirty="0">
              <a:solidFill>
                <a:srgbClr val="002060"/>
              </a:solidFill>
            </a:endParaRPr>
          </a:p>
          <a:p>
            <a:pPr marL="342900" indent="-342900">
              <a:buFont typeface="Arial" pitchFamily="34" charset="0"/>
              <a:buChar char="•"/>
            </a:pPr>
            <a:r>
              <a:rPr lang="pl-PL" sz="2000" dirty="0">
                <a:solidFill>
                  <a:srgbClr val="002060"/>
                </a:solidFill>
              </a:rPr>
              <a:t>hospicyjny zespół opieki domowej;</a:t>
            </a:r>
          </a:p>
          <a:p>
            <a:pPr marL="342900" indent="-342900">
              <a:buFont typeface="Arial" pitchFamily="34" charset="0"/>
              <a:buChar char="•"/>
            </a:pPr>
            <a:endParaRPr lang="pl-PL" sz="2000" dirty="0">
              <a:solidFill>
                <a:srgbClr val="002060"/>
              </a:solidFill>
            </a:endParaRPr>
          </a:p>
          <a:p>
            <a:pPr marL="342900" indent="-342900">
              <a:buFont typeface="Arial" pitchFamily="34" charset="0"/>
              <a:buChar char="•"/>
            </a:pPr>
            <a:r>
              <a:rPr lang="pl-PL" sz="2000" dirty="0">
                <a:solidFill>
                  <a:srgbClr val="002060"/>
                </a:solidFill>
              </a:rPr>
              <a:t>hospicjum stacjonarne;</a:t>
            </a:r>
          </a:p>
          <a:p>
            <a:pPr marL="342900" indent="-342900">
              <a:buFont typeface="Arial" pitchFamily="34" charset="0"/>
              <a:buChar char="•"/>
            </a:pPr>
            <a:endParaRPr lang="pl-PL" sz="2000" dirty="0">
              <a:solidFill>
                <a:srgbClr val="002060"/>
              </a:solidFill>
            </a:endParaRPr>
          </a:p>
          <a:p>
            <a:pPr marL="342900" indent="-342900">
              <a:buFont typeface="Arial" pitchFamily="34" charset="0"/>
              <a:buChar char="•"/>
            </a:pPr>
            <a:r>
              <a:rPr lang="pl-PL" sz="2000" dirty="0">
                <a:solidFill>
                  <a:srgbClr val="002060"/>
                </a:solidFill>
              </a:rPr>
              <a:t>oddział medycyny paliatywnej;</a:t>
            </a:r>
          </a:p>
          <a:p>
            <a:pPr marL="342900" indent="-342900">
              <a:buFont typeface="Arial" pitchFamily="34" charset="0"/>
              <a:buChar char="•"/>
            </a:pPr>
            <a:endParaRPr lang="pl-PL" sz="2000" dirty="0">
              <a:solidFill>
                <a:srgbClr val="002060"/>
              </a:solidFill>
            </a:endParaRPr>
          </a:p>
          <a:p>
            <a:pPr marL="342900" indent="-342900">
              <a:buFont typeface="Arial" pitchFamily="34" charset="0"/>
              <a:buChar char="•"/>
            </a:pPr>
            <a:r>
              <a:rPr lang="pl-PL" sz="2000" dirty="0">
                <a:solidFill>
                  <a:srgbClr val="002060"/>
                </a:solidFill>
              </a:rPr>
              <a:t>poradnia medycyny paliatywnej;</a:t>
            </a:r>
          </a:p>
          <a:p>
            <a:pPr marL="342900" indent="-342900">
              <a:buFont typeface="Arial" pitchFamily="34" charset="0"/>
              <a:buChar char="•"/>
            </a:pPr>
            <a:endParaRPr lang="pl-PL" sz="2000" dirty="0">
              <a:solidFill>
                <a:srgbClr val="002060"/>
              </a:solidFill>
            </a:endParaRPr>
          </a:p>
          <a:p>
            <a:pPr marL="342900" indent="-342900">
              <a:buFont typeface="Arial" pitchFamily="34" charset="0"/>
              <a:buChar char="•"/>
            </a:pPr>
            <a:r>
              <a:rPr lang="pl-PL" sz="2000" dirty="0">
                <a:solidFill>
                  <a:srgbClr val="002060"/>
                </a:solidFill>
              </a:rPr>
              <a:t>oddział dzienny;</a:t>
            </a:r>
          </a:p>
          <a:p>
            <a:pPr marL="342900" indent="-342900">
              <a:buFont typeface="Arial" pitchFamily="34" charset="0"/>
              <a:buChar char="•"/>
            </a:pPr>
            <a:endParaRPr lang="pl-PL" sz="2000" dirty="0">
              <a:solidFill>
                <a:srgbClr val="002060"/>
              </a:solidFill>
            </a:endParaRPr>
          </a:p>
          <a:p>
            <a:pPr marL="342900" indent="-342900">
              <a:buFont typeface="Arial" pitchFamily="34" charset="0"/>
              <a:buChar char="•"/>
            </a:pPr>
            <a:r>
              <a:rPr lang="pl-PL" sz="2000" dirty="0">
                <a:solidFill>
                  <a:srgbClr val="002060"/>
                </a:solidFill>
              </a:rPr>
              <a:t>zespół wspierający</a:t>
            </a:r>
          </a:p>
        </p:txBody>
      </p:sp>
    </p:spTree>
    <p:extLst>
      <p:ext uri="{BB962C8B-B14F-4D97-AF65-F5344CB8AC3E}">
        <p14:creationId xmlns:p14="http://schemas.microsoft.com/office/powerpoint/2010/main" xmlns="" val="1403872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323528" y="1196752"/>
            <a:ext cx="8352928" cy="5324535"/>
          </a:xfrm>
          <a:prstGeom prst="rect">
            <a:avLst/>
          </a:prstGeom>
        </p:spPr>
        <p:txBody>
          <a:bodyPr wrap="square">
            <a:spAutoFit/>
          </a:bodyPr>
          <a:lstStyle/>
          <a:p>
            <a:pPr algn="ctr"/>
            <a:r>
              <a:rPr lang="pl-PL" sz="2000" b="1" dirty="0">
                <a:solidFill>
                  <a:srgbClr val="002060"/>
                </a:solidFill>
              </a:rPr>
              <a:t>Hospicjum stacjonarne </a:t>
            </a:r>
            <a:r>
              <a:rPr lang="pl-PL" sz="2000" dirty="0">
                <a:solidFill>
                  <a:srgbClr val="002060"/>
                </a:solidFill>
              </a:rPr>
              <a:t>- odnosi się do prowadzenia opieki w szpitalu w którym przebywa pacjent czyli osobnym budynku, przeznaczonym tylko do tego typu opieki. Hospicjum stacjonarne jest przeznaczone głównie dla pacjentów, którzy wymagają – ze względu na ciężki przebieg nowotworu – stałej specjalistycznej opieki medycznej (dotyczy to głównie pacjentów z tzw. nowotworami płynnymi, jak białaczka, choć nie wyłącznie). </a:t>
            </a:r>
          </a:p>
          <a:p>
            <a:pPr algn="ctr"/>
            <a:r>
              <a:rPr lang="pl-PL" sz="2000" dirty="0">
                <a:solidFill>
                  <a:srgbClr val="002060"/>
                </a:solidFill>
              </a:rPr>
              <a:t>Ten rodzaj opieki może być stosowany również wobec osób samotnych, nieposiadających bliskich.</a:t>
            </a:r>
          </a:p>
          <a:p>
            <a:endParaRPr lang="pl-PL" sz="2000" dirty="0">
              <a:solidFill>
                <a:srgbClr val="002060"/>
              </a:solidFill>
            </a:endParaRPr>
          </a:p>
          <a:p>
            <a:pPr algn="ctr"/>
            <a:r>
              <a:rPr lang="pl-PL" sz="2000" b="1" dirty="0">
                <a:solidFill>
                  <a:srgbClr val="002060"/>
                </a:solidFill>
              </a:rPr>
              <a:t>Hospicjum domowe </a:t>
            </a:r>
            <a:r>
              <a:rPr lang="pl-PL" sz="2000" dirty="0">
                <a:solidFill>
                  <a:srgbClr val="002060"/>
                </a:solidFill>
              </a:rPr>
              <a:t>-</a:t>
            </a:r>
            <a:r>
              <a:rPr lang="pl-PL" sz="2000" b="1" dirty="0">
                <a:solidFill>
                  <a:srgbClr val="002060"/>
                </a:solidFill>
              </a:rPr>
              <a:t> </a:t>
            </a:r>
            <a:r>
              <a:rPr lang="pl-PL" sz="2000" dirty="0">
                <a:solidFill>
                  <a:srgbClr val="002060"/>
                </a:solidFill>
              </a:rPr>
              <a:t>czyli opieka hospicyjna prowadzona w domu chorego. Zespół hospicyjny współpracując z rodziną roztacza opiekę nad chorym w jego domu, zwykle w sytuacji, gdy jest on już wypisany ze szpitala, po ostatnich zabiegach zwalczających chorobę, jakie można było przeprowadzić z medycznego punktu widzenia. Hospicja takie zajmują się również wypożyczaniem specjalistycznego sprzętu, szkoleniem rodziny w pielęgnacji i postępowaniu z chorym.</a:t>
            </a:r>
          </a:p>
          <a:p>
            <a:endParaRPr lang="pl-PL" sz="2000" dirty="0">
              <a:solidFill>
                <a:srgbClr val="002060"/>
              </a:solidFill>
            </a:endParaRPr>
          </a:p>
        </p:txBody>
      </p:sp>
    </p:spTree>
    <p:extLst>
      <p:ext uri="{BB962C8B-B14F-4D97-AF65-F5344CB8AC3E}">
        <p14:creationId xmlns:p14="http://schemas.microsoft.com/office/powerpoint/2010/main" xmlns="" val="3431267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b="1" dirty="0">
                <a:solidFill>
                  <a:srgbClr val="002060"/>
                </a:solidFill>
              </a:rPr>
              <a:t/>
            </a:r>
            <a:br>
              <a:rPr lang="pl-PL" sz="3600" b="1" dirty="0">
                <a:solidFill>
                  <a:srgbClr val="002060"/>
                </a:solidFill>
              </a:rPr>
            </a:br>
            <a:r>
              <a:rPr lang="pl-PL" sz="3600" b="1" dirty="0">
                <a:solidFill>
                  <a:srgbClr val="002060"/>
                </a:solidFill>
              </a:rPr>
              <a:t>Indywidualne zbliżanie się do śmierci</a:t>
            </a:r>
          </a:p>
        </p:txBody>
      </p:sp>
      <p:sp>
        <p:nvSpPr>
          <p:cNvPr id="4" name="Prostokąt 3"/>
          <p:cNvSpPr/>
          <p:nvPr/>
        </p:nvSpPr>
        <p:spPr>
          <a:xfrm>
            <a:off x="323528" y="1844824"/>
            <a:ext cx="8640960" cy="3785652"/>
          </a:xfrm>
          <a:prstGeom prst="rect">
            <a:avLst/>
          </a:prstGeom>
        </p:spPr>
        <p:txBody>
          <a:bodyPr wrap="square">
            <a:spAutoFit/>
          </a:bodyPr>
          <a:lstStyle/>
          <a:p>
            <a:pPr marL="285750" indent="-285750">
              <a:buFont typeface="Arial" pitchFamily="34" charset="0"/>
              <a:buChar char="•"/>
            </a:pPr>
            <a:r>
              <a:rPr lang="pl-PL" sz="1600" dirty="0">
                <a:solidFill>
                  <a:srgbClr val="002060"/>
                </a:solidFill>
              </a:rPr>
              <a:t>znaczenie mają tu sami ludzie i wyraz ich twarzy, ponieważ możemy z niego wyczytać ich potrzeby i dążenia. Musimy się nauczyć rozpoznawać moment, w którym nasze leczenie przekształca się w „opiekę nad człowiekiem umierającym” </a:t>
            </a:r>
          </a:p>
          <a:p>
            <a:endParaRPr lang="pl-PL" sz="1600" dirty="0">
              <a:solidFill>
                <a:srgbClr val="002060"/>
              </a:solidFill>
            </a:endParaRPr>
          </a:p>
          <a:p>
            <a:pPr marL="285750" indent="-285750">
              <a:buFont typeface="Arial" pitchFamily="34" charset="0"/>
              <a:buChar char="•"/>
            </a:pPr>
            <a:r>
              <a:rPr lang="pl-PL" sz="1600" dirty="0">
                <a:solidFill>
                  <a:srgbClr val="002060"/>
                </a:solidFill>
              </a:rPr>
              <a:t>Uporczywe stosowanie energicznego, aktywnego leczenia w okresie, gdy pacjent bardzo się już oddalił i nie powinien zawracać, to nie jest dobra medycyna. Istnieje różnica między przedłużaniem życia a tym co naprawdę można by nazwać jedynie przedłużaniem umierania</a:t>
            </a:r>
          </a:p>
          <a:p>
            <a:endParaRPr lang="pl-PL" sz="1600" dirty="0">
              <a:solidFill>
                <a:srgbClr val="002060"/>
              </a:solidFill>
            </a:endParaRPr>
          </a:p>
          <a:p>
            <a:pPr marL="285750" indent="-285750">
              <a:buFont typeface="Arial" pitchFamily="34" charset="0"/>
              <a:buChar char="•"/>
            </a:pPr>
            <a:r>
              <a:rPr lang="pl-PL" sz="1600" dirty="0">
                <a:solidFill>
                  <a:srgbClr val="002060"/>
                </a:solidFill>
              </a:rPr>
              <a:t>Z faktu, że coś można zrobić, nie wynika, że słuszne czy dobre jest realizowanie tego. Często widuje się wielkie znużenie bólem i chorobą, która sprowadziła do nas naszych pacjentów, takich jak Sir Williama Oslera, który umierając rzekł: </a:t>
            </a:r>
            <a:r>
              <a:rPr lang="pl-PL" sz="1600" b="1" i="1" dirty="0">
                <a:solidFill>
                  <a:srgbClr val="002060"/>
                </a:solidFill>
              </a:rPr>
              <a:t>„Jestem już za daleko, by chcieć powrócić i przechodzić przez to wszystko od nowa”. </a:t>
            </a:r>
            <a:r>
              <a:rPr lang="pl-PL" sz="1600" dirty="0">
                <a:solidFill>
                  <a:srgbClr val="002060"/>
                </a:solidFill>
              </a:rPr>
              <a:t>Nie sądzę, by powiedział „dziękuję” komuś, kto zawróciłby go z tej drogi w tym momencie. Ustalenie, że taki moment nadszedł, nie jest defetyzmem ani ze strony pacjenta, ani lekarza. Jest to raczej uświadomienie sobie i poszanowanie indywidualności człowieka i jego godności</a:t>
            </a:r>
          </a:p>
        </p:txBody>
      </p:sp>
    </p:spTree>
    <p:extLst>
      <p:ext uri="{BB962C8B-B14F-4D97-AF65-F5344CB8AC3E}">
        <p14:creationId xmlns:p14="http://schemas.microsoft.com/office/powerpoint/2010/main" xmlns="" val="4131101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800" b="1" dirty="0">
                <a:solidFill>
                  <a:srgbClr val="002060"/>
                </a:solidFill>
              </a:rPr>
              <a:t/>
            </a:r>
            <a:br>
              <a:rPr lang="pl-PL" sz="2800" b="1" dirty="0">
                <a:solidFill>
                  <a:srgbClr val="002060"/>
                </a:solidFill>
              </a:rPr>
            </a:br>
            <a:r>
              <a:rPr lang="pl-PL" sz="2800" b="1" dirty="0">
                <a:solidFill>
                  <a:srgbClr val="002060"/>
                </a:solidFill>
              </a:rPr>
              <a:t/>
            </a:r>
            <a:br>
              <a:rPr lang="pl-PL" sz="2800" b="1" dirty="0">
                <a:solidFill>
                  <a:srgbClr val="002060"/>
                </a:solidFill>
              </a:rPr>
            </a:br>
            <a:r>
              <a:rPr lang="pl-PL" sz="2800" b="1" dirty="0">
                <a:solidFill>
                  <a:srgbClr val="002060"/>
                </a:solidFill>
              </a:rPr>
              <a:t>Prawdziwe pytanie brzmi nie: „Co powiedzieć pacjentowi?”, lecz raczej: „Co pozwolić, by pacjent ci powiedział?”</a:t>
            </a:r>
          </a:p>
        </p:txBody>
      </p:sp>
      <p:sp>
        <p:nvSpPr>
          <p:cNvPr id="3" name="Prostokąt 2"/>
          <p:cNvSpPr/>
          <p:nvPr/>
        </p:nvSpPr>
        <p:spPr>
          <a:xfrm>
            <a:off x="107504" y="2060848"/>
            <a:ext cx="8928992" cy="3785652"/>
          </a:xfrm>
          <a:prstGeom prst="rect">
            <a:avLst/>
          </a:prstGeom>
        </p:spPr>
        <p:txBody>
          <a:bodyPr wrap="square">
            <a:spAutoFit/>
          </a:bodyPr>
          <a:lstStyle/>
          <a:p>
            <a:endParaRPr lang="pl-PL" sz="1600" dirty="0">
              <a:solidFill>
                <a:srgbClr val="002060"/>
              </a:solidFill>
            </a:endParaRPr>
          </a:p>
          <a:p>
            <a:r>
              <a:rPr lang="pl-PL" sz="1600" dirty="0">
                <a:solidFill>
                  <a:srgbClr val="002060"/>
                </a:solidFill>
              </a:rPr>
              <a:t>Trzeba rozróżniać wyjawienie komuś rozpoznania (że jest to nowotwór złośliwy) i</a:t>
            </a:r>
          </a:p>
          <a:p>
            <a:r>
              <a:rPr lang="pl-PL" sz="1600" dirty="0">
                <a:solidFill>
                  <a:srgbClr val="002060"/>
                </a:solidFill>
              </a:rPr>
              <a:t>rokowania (że – o ile wiemy – stan jego nie ulegnie poprawie). Trzeba pamiętać, że spod</a:t>
            </a:r>
          </a:p>
          <a:p>
            <a:r>
              <a:rPr lang="pl-PL" sz="1600" dirty="0">
                <a:solidFill>
                  <a:srgbClr val="002060"/>
                </a:solidFill>
              </a:rPr>
              <a:t>naszej kontroli wymyka się stopień </a:t>
            </a:r>
            <a:r>
              <a:rPr lang="pl-PL" sz="1600" u="sng" dirty="0">
                <a:solidFill>
                  <a:srgbClr val="002060"/>
                </a:solidFill>
              </a:rPr>
              <a:t>intuicyjnej wiedzy pacjenta o swoim stanie</a:t>
            </a:r>
            <a:r>
              <a:rPr lang="pl-PL" sz="1600" dirty="0">
                <a:solidFill>
                  <a:srgbClr val="002060"/>
                </a:solidFill>
              </a:rPr>
              <a:t>. Nie zależy</a:t>
            </a:r>
          </a:p>
          <a:p>
            <a:r>
              <a:rPr lang="pl-PL" sz="1600" dirty="0">
                <a:solidFill>
                  <a:srgbClr val="002060"/>
                </a:solidFill>
              </a:rPr>
              <a:t>ona tylko od tego co mu powiemy. Ma tutaj znaczenie wiele innych czynników – inteligencja chorego, jego odwaga, zjawiska zachodzące w jego ciele i sposób, w jaki je sobie tłumaczy, przypadkiem zasłyszane rozmowy. </a:t>
            </a:r>
          </a:p>
          <a:p>
            <a:endParaRPr lang="pl-PL" sz="1600" dirty="0">
              <a:solidFill>
                <a:srgbClr val="002060"/>
              </a:solidFill>
            </a:endParaRPr>
          </a:p>
          <a:p>
            <a:r>
              <a:rPr lang="pl-PL" sz="1600" dirty="0">
                <a:solidFill>
                  <a:srgbClr val="002060"/>
                </a:solidFill>
              </a:rPr>
              <a:t>„Wiem tylko, że około połowa moich pacjentów nie tylko wiedziała o zbliżającej się śmierci, ale nawet o tym ze mną rozmawiała”</a:t>
            </a:r>
          </a:p>
          <a:p>
            <a:endParaRPr lang="pl-PL" sz="1600" dirty="0">
              <a:solidFill>
                <a:srgbClr val="002060"/>
              </a:solidFill>
            </a:endParaRPr>
          </a:p>
          <a:p>
            <a:r>
              <a:rPr lang="pl-PL" sz="1600" dirty="0">
                <a:solidFill>
                  <a:srgbClr val="002060"/>
                </a:solidFill>
              </a:rPr>
              <a:t>Jeśli uchylamy się od otwartej dyskusji lub tłumimy  pytania  umierających uspokajającymi</a:t>
            </a:r>
          </a:p>
          <a:p>
            <a:r>
              <a:rPr lang="pl-PL" sz="1600" dirty="0">
                <a:solidFill>
                  <a:srgbClr val="002060"/>
                </a:solidFill>
              </a:rPr>
              <a:t>zapewnieniami i tak będą doskonale wiedzieli o co chodzi. Dajemy im tylko w ten sposób do zrozumienia, że boimy się o tym mówić. </a:t>
            </a:r>
          </a:p>
          <a:p>
            <a:r>
              <a:rPr lang="pl-PL" sz="1600" b="1" i="1" dirty="0">
                <a:solidFill>
                  <a:srgbClr val="FF0066"/>
                </a:solidFill>
              </a:rPr>
              <a:t>„Nauczyć się słuchać, co mówią; czego nie mówią; co kryje się pod osłoną słów; co się odbywa”</a:t>
            </a:r>
          </a:p>
        </p:txBody>
      </p:sp>
    </p:spTree>
    <p:extLst>
      <p:ext uri="{BB962C8B-B14F-4D97-AF65-F5344CB8AC3E}">
        <p14:creationId xmlns:p14="http://schemas.microsoft.com/office/powerpoint/2010/main" xmlns="" val="2196778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000" b="1" dirty="0">
                <a:solidFill>
                  <a:srgbClr val="002060"/>
                </a:solidFill>
              </a:rPr>
              <a:t/>
            </a:r>
            <a:br>
              <a:rPr lang="pl-PL" sz="2000" b="1" dirty="0">
                <a:solidFill>
                  <a:srgbClr val="002060"/>
                </a:solidFill>
              </a:rPr>
            </a:br>
            <a:r>
              <a:rPr lang="pl-PL" sz="2000" b="1" dirty="0">
                <a:solidFill>
                  <a:srgbClr val="002060"/>
                </a:solidFill>
              </a:rPr>
              <a:t>Cicely Saunders wprowadziła do opieki paliatywnej koncepcję bólu totalnego</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8" y="1340768"/>
            <a:ext cx="7620000" cy="44660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3745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b="1" dirty="0">
                <a:solidFill>
                  <a:srgbClr val="002060"/>
                </a:solidFill>
              </a:rPr>
              <a:t/>
            </a:r>
            <a:br>
              <a:rPr lang="pl-PL" sz="3600" b="1" dirty="0">
                <a:solidFill>
                  <a:srgbClr val="002060"/>
                </a:solidFill>
              </a:rPr>
            </a:br>
            <a:r>
              <a:rPr lang="pl-PL" sz="3600" b="1" dirty="0">
                <a:solidFill>
                  <a:srgbClr val="002060"/>
                </a:solidFill>
              </a:rPr>
              <a:t>Ból wszechogarniający (ang. total pain) </a:t>
            </a:r>
          </a:p>
        </p:txBody>
      </p:sp>
      <p:sp>
        <p:nvSpPr>
          <p:cNvPr id="3" name="Prostokąt 2"/>
          <p:cNvSpPr/>
          <p:nvPr/>
        </p:nvSpPr>
        <p:spPr>
          <a:xfrm>
            <a:off x="1187624" y="1556792"/>
            <a:ext cx="6696744" cy="3785652"/>
          </a:xfrm>
          <a:prstGeom prst="rect">
            <a:avLst/>
          </a:prstGeom>
        </p:spPr>
        <p:txBody>
          <a:bodyPr wrap="square">
            <a:spAutoFit/>
          </a:bodyPr>
          <a:lstStyle/>
          <a:p>
            <a:r>
              <a:rPr lang="pl-PL" sz="2000" dirty="0">
                <a:solidFill>
                  <a:srgbClr val="002060"/>
                </a:solidFill>
              </a:rPr>
              <a:t>ból, na który obok przyczyn somatycznych, składają się</a:t>
            </a:r>
          </a:p>
          <a:p>
            <a:r>
              <a:rPr lang="pl-PL" sz="2000" dirty="0">
                <a:solidFill>
                  <a:srgbClr val="002060"/>
                </a:solidFill>
              </a:rPr>
              <a:t>czynniki </a:t>
            </a:r>
            <a:r>
              <a:rPr lang="pl-PL" sz="2000" b="1" dirty="0">
                <a:solidFill>
                  <a:srgbClr val="FF0000"/>
                </a:solidFill>
              </a:rPr>
              <a:t>psychologiczne, socjologiczne  i duchowe </a:t>
            </a:r>
            <a:r>
              <a:rPr lang="pl-PL" sz="2000" dirty="0">
                <a:solidFill>
                  <a:srgbClr val="002060"/>
                </a:solidFill>
              </a:rPr>
              <a:t>(lęk przed</a:t>
            </a:r>
          </a:p>
          <a:p>
            <a:r>
              <a:rPr lang="pl-PL" sz="2000" dirty="0">
                <a:solidFill>
                  <a:srgbClr val="002060"/>
                </a:solidFill>
              </a:rPr>
              <a:t>śmiercią, depresja, bezsilność, zniedołężnienie, osamotnienie,</a:t>
            </a:r>
          </a:p>
          <a:p>
            <a:r>
              <a:rPr lang="pl-PL" sz="2000" dirty="0">
                <a:solidFill>
                  <a:srgbClr val="002060"/>
                </a:solidFill>
              </a:rPr>
              <a:t>poczucie utraty pozycji w rodzinie, funkcji</a:t>
            </a:r>
          </a:p>
          <a:p>
            <a:r>
              <a:rPr lang="pl-PL" sz="2000" dirty="0">
                <a:solidFill>
                  <a:srgbClr val="002060"/>
                </a:solidFill>
              </a:rPr>
              <a:t>w społeczeństwie, utrata godności i autonomii).</a:t>
            </a:r>
          </a:p>
          <a:p>
            <a:endParaRPr lang="pl-PL" sz="2000" dirty="0">
              <a:solidFill>
                <a:srgbClr val="002060"/>
              </a:solidFill>
            </a:endParaRPr>
          </a:p>
          <a:p>
            <a:r>
              <a:rPr lang="pl-PL" sz="2000" dirty="0">
                <a:solidFill>
                  <a:srgbClr val="002060"/>
                </a:solidFill>
              </a:rPr>
              <a:t>Obok leków przeciwbólowych, podawanych zgodnie</a:t>
            </a:r>
          </a:p>
          <a:p>
            <a:r>
              <a:rPr lang="pl-PL" sz="2000" dirty="0">
                <a:solidFill>
                  <a:srgbClr val="002060"/>
                </a:solidFill>
              </a:rPr>
              <a:t>z zasadami trójstopniowej drabiny analgetycznej</a:t>
            </a:r>
          </a:p>
          <a:p>
            <a:r>
              <a:rPr lang="pl-PL" sz="2000" dirty="0">
                <a:solidFill>
                  <a:srgbClr val="002060"/>
                </a:solidFill>
              </a:rPr>
              <a:t>(WHO, 1986 r.), często konieczne jest stosowanie leków</a:t>
            </a:r>
          </a:p>
          <a:p>
            <a:r>
              <a:rPr lang="pl-PL" sz="2000" dirty="0">
                <a:solidFill>
                  <a:srgbClr val="002060"/>
                </a:solidFill>
              </a:rPr>
              <a:t>wspomagających (m.in. przeciwdepresyjnych,</a:t>
            </a:r>
          </a:p>
          <a:p>
            <a:r>
              <a:rPr lang="pl-PL" sz="2000" dirty="0">
                <a:solidFill>
                  <a:srgbClr val="002060"/>
                </a:solidFill>
              </a:rPr>
              <a:t>przeciwlękowych), pomoc psychologiczna, czy wsparcie</a:t>
            </a:r>
          </a:p>
          <a:p>
            <a:r>
              <a:rPr lang="pl-PL" sz="2000" dirty="0">
                <a:solidFill>
                  <a:srgbClr val="002060"/>
                </a:solidFill>
              </a:rPr>
              <a:t>duchownego</a:t>
            </a:r>
          </a:p>
        </p:txBody>
      </p:sp>
    </p:spTree>
    <p:extLst>
      <p:ext uri="{BB962C8B-B14F-4D97-AF65-F5344CB8AC3E}">
        <p14:creationId xmlns:p14="http://schemas.microsoft.com/office/powerpoint/2010/main" xmlns="" val="47060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FF0000"/>
                </a:solidFill>
              </a:rPr>
              <a:t>Ból totalny</a:t>
            </a:r>
          </a:p>
        </p:txBody>
      </p:sp>
      <p:sp>
        <p:nvSpPr>
          <p:cNvPr id="4" name="Prostokąt 3"/>
          <p:cNvSpPr/>
          <p:nvPr/>
        </p:nvSpPr>
        <p:spPr>
          <a:xfrm>
            <a:off x="683568" y="1268760"/>
            <a:ext cx="7776864" cy="5355312"/>
          </a:xfrm>
          <a:prstGeom prst="rect">
            <a:avLst/>
          </a:prstGeom>
        </p:spPr>
        <p:txBody>
          <a:bodyPr wrap="square">
            <a:spAutoFit/>
          </a:bodyPr>
          <a:lstStyle/>
          <a:p>
            <a:r>
              <a:rPr lang="pl-PL" sz="1400" i="1" dirty="0">
                <a:solidFill>
                  <a:srgbClr val="FF0066"/>
                </a:solidFill>
              </a:rPr>
              <a:t>Bo są dwa rodzaje bólu, </a:t>
            </a:r>
            <a:r>
              <a:rPr lang="pl-PL" sz="1400" i="1" dirty="0" err="1">
                <a:solidFill>
                  <a:srgbClr val="FF0066"/>
                </a:solidFill>
              </a:rPr>
              <a:t>Oskarku</a:t>
            </a:r>
            <a:r>
              <a:rPr lang="pl-PL" sz="1400" i="1" dirty="0">
                <a:solidFill>
                  <a:srgbClr val="FF0066"/>
                </a:solidFill>
              </a:rPr>
              <a:t>. Cierpienie fizyczne i cierpienie duchowe. Cierpienie fizyczne się znosi. Cierpienie duchowe się wybiera. </a:t>
            </a:r>
          </a:p>
          <a:p>
            <a:r>
              <a:rPr lang="pl-PL" sz="1400" dirty="0" err="1">
                <a:solidFill>
                  <a:srgbClr val="FF0066"/>
                </a:solidFill>
              </a:rPr>
              <a:t>Éric</a:t>
            </a:r>
            <a:r>
              <a:rPr lang="pl-PL" sz="1400" dirty="0">
                <a:solidFill>
                  <a:srgbClr val="FF0066"/>
                </a:solidFill>
              </a:rPr>
              <a:t>-Emmanuel Schmitt — „Oskar i pani Róża” </a:t>
            </a:r>
          </a:p>
          <a:p>
            <a:endParaRPr lang="pl-PL" b="1" dirty="0">
              <a:solidFill>
                <a:srgbClr val="002060"/>
              </a:solidFill>
            </a:endParaRPr>
          </a:p>
          <a:p>
            <a:pPr marL="342900" indent="-342900">
              <a:lnSpc>
                <a:spcPct val="150000"/>
              </a:lnSpc>
              <a:buAutoNum type="arabicPeriod"/>
            </a:pPr>
            <a:r>
              <a:rPr lang="pl-PL" u="sng" dirty="0">
                <a:solidFill>
                  <a:srgbClr val="002060"/>
                </a:solidFill>
              </a:rPr>
              <a:t>Ból fizyczny – </a:t>
            </a:r>
            <a:r>
              <a:rPr lang="pl-PL" dirty="0">
                <a:solidFill>
                  <a:srgbClr val="002060"/>
                </a:solidFill>
              </a:rPr>
              <a:t>konsekwencje procesu chorobowego, działania diagnostyczno –terapeutyczne, dominuje przewlekłe zmęczenie</a:t>
            </a:r>
          </a:p>
          <a:p>
            <a:pPr marL="342900" indent="-342900">
              <a:lnSpc>
                <a:spcPct val="150000"/>
              </a:lnSpc>
              <a:buAutoNum type="arabicPeriod"/>
            </a:pPr>
            <a:r>
              <a:rPr lang="pl-PL" u="sng" dirty="0">
                <a:solidFill>
                  <a:srgbClr val="002060"/>
                </a:solidFill>
              </a:rPr>
              <a:t>Cierpienie emocjonalne- </a:t>
            </a:r>
            <a:r>
              <a:rPr lang="pl-PL" dirty="0">
                <a:solidFill>
                  <a:srgbClr val="002060"/>
                </a:solidFill>
              </a:rPr>
              <a:t>lęk towarzyszący rozpoznaniu choroby i sposobom jej leczenia, złość na opóźnienie diagnozy, złość na niepowodzenie leczenia, oszpecenie, lęk przed bólem i śmiercią, uczucie bezradności</a:t>
            </a:r>
          </a:p>
          <a:p>
            <a:pPr marL="342900" indent="-342900">
              <a:lnSpc>
                <a:spcPct val="150000"/>
              </a:lnSpc>
              <a:buAutoNum type="arabicPeriod"/>
            </a:pPr>
            <a:r>
              <a:rPr lang="pl-PL" u="sng" dirty="0">
                <a:solidFill>
                  <a:srgbClr val="002060"/>
                </a:solidFill>
              </a:rPr>
              <a:t>Cierpienie społeczne - </a:t>
            </a:r>
            <a:r>
              <a:rPr lang="pl-PL" dirty="0">
                <a:solidFill>
                  <a:srgbClr val="002060"/>
                </a:solidFill>
              </a:rPr>
              <a:t> związane ze zmianami  jakie zachodzą na skutek choroby w rodzinie, funkcjonowanie w rodzinie i szpitalu, troska o rodzinę</a:t>
            </a:r>
          </a:p>
          <a:p>
            <a:pPr marL="342900" indent="-342900" algn="ctr">
              <a:lnSpc>
                <a:spcPct val="150000"/>
              </a:lnSpc>
              <a:buAutoNum type="arabicPeriod"/>
            </a:pPr>
            <a:r>
              <a:rPr lang="pl-PL" u="sng" dirty="0">
                <a:solidFill>
                  <a:srgbClr val="002060"/>
                </a:solidFill>
              </a:rPr>
              <a:t> Cierpienie duchowe – </a:t>
            </a:r>
            <a:r>
              <a:rPr lang="pl-PL" dirty="0">
                <a:solidFill>
                  <a:srgbClr val="002060"/>
                </a:solidFill>
              </a:rPr>
              <a:t>lęk przed śmiercią, pytania o przyczyny i skutki cierpienia, dlaczego mnie się to zdarzyło/, dlaczego mnie Bóg pozwolił tak cierpieć?, Jaki jest sens tego wszystkiego?, </a:t>
            </a:r>
            <a:endParaRPr lang="pl-PL" u="sng" dirty="0">
              <a:solidFill>
                <a:srgbClr val="002060"/>
              </a:solidFill>
            </a:endParaRPr>
          </a:p>
        </p:txBody>
      </p:sp>
    </p:spTree>
    <p:extLst>
      <p:ext uri="{BB962C8B-B14F-4D97-AF65-F5344CB8AC3E}">
        <p14:creationId xmlns:p14="http://schemas.microsoft.com/office/powerpoint/2010/main" xmlns="" val="3465342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002060"/>
                </a:solidFill>
              </a:rPr>
              <a:t>Sens cierpienia</a:t>
            </a:r>
          </a:p>
        </p:txBody>
      </p:sp>
      <p:sp>
        <p:nvSpPr>
          <p:cNvPr id="3" name="Prostokąt 2"/>
          <p:cNvSpPr/>
          <p:nvPr/>
        </p:nvSpPr>
        <p:spPr>
          <a:xfrm>
            <a:off x="539552" y="1700808"/>
            <a:ext cx="8268272" cy="3785652"/>
          </a:xfrm>
          <a:prstGeom prst="rect">
            <a:avLst/>
          </a:prstGeom>
        </p:spPr>
        <p:txBody>
          <a:bodyPr wrap="square">
            <a:spAutoFit/>
          </a:bodyPr>
          <a:lstStyle/>
          <a:p>
            <a:r>
              <a:rPr lang="pl-PL" dirty="0">
                <a:solidFill>
                  <a:srgbClr val="002060"/>
                </a:solidFill>
              </a:rPr>
              <a:t>„</a:t>
            </a:r>
            <a:r>
              <a:rPr lang="pl-PL" sz="2000" i="1" dirty="0">
                <a:solidFill>
                  <a:srgbClr val="002060"/>
                </a:solidFill>
              </a:rPr>
              <a:t>To dla mnie nadal tajemnica... W przypadku cierpienia związanego z rozstaniem,</a:t>
            </a:r>
          </a:p>
          <a:p>
            <a:r>
              <a:rPr lang="pl-PL" sz="2000" i="1" dirty="0">
                <a:solidFill>
                  <a:srgbClr val="002060"/>
                </a:solidFill>
              </a:rPr>
              <a:t>poczuciem słabości, rozpaczą przegranego życia, świadomością bliskości śmierci nie można</a:t>
            </a:r>
          </a:p>
          <a:p>
            <a:r>
              <a:rPr lang="pl-PL" sz="2000" i="1" dirty="0">
                <a:solidFill>
                  <a:srgbClr val="002060"/>
                </a:solidFill>
              </a:rPr>
              <a:t>twierdzić, że zna się odpowiedź. Można jedynie powiedzieć: „To tajemnica, ale jak tylko</a:t>
            </a:r>
          </a:p>
          <a:p>
            <a:r>
              <a:rPr lang="pl-PL" sz="2000" i="1" dirty="0">
                <a:solidFill>
                  <a:srgbClr val="002060"/>
                </a:solidFill>
              </a:rPr>
              <a:t>umiem, będę Ci towarzyszył. Nie potrafię do końca zrozumieć Twoich wewnętrznych odczuć,</a:t>
            </a:r>
          </a:p>
          <a:p>
            <a:r>
              <a:rPr lang="pl-PL" sz="2000" i="1" dirty="0">
                <a:solidFill>
                  <a:srgbClr val="002060"/>
                </a:solidFill>
              </a:rPr>
              <a:t>ale spróbuję tu być i nie opuścić Cię”. Jestem jednak przekonana, że cierpiący – co niekoniecznie mu powiem – nie jest sam, ponieważ odpowiedzią na cierpienie jest tak</a:t>
            </a:r>
          </a:p>
          <a:p>
            <a:r>
              <a:rPr lang="pl-PL" sz="2000" i="1" dirty="0">
                <a:solidFill>
                  <a:srgbClr val="002060"/>
                </a:solidFill>
              </a:rPr>
              <a:t>naprawdę obecność Boga w obrębie cierpienia.” C. Saunders</a:t>
            </a:r>
          </a:p>
        </p:txBody>
      </p:sp>
    </p:spTree>
    <p:extLst>
      <p:ext uri="{BB962C8B-B14F-4D97-AF65-F5344CB8AC3E}">
        <p14:creationId xmlns:p14="http://schemas.microsoft.com/office/powerpoint/2010/main" xmlns="" val="91417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lvl="0" fontAlgn="base">
              <a:spcAft>
                <a:spcPct val="0"/>
              </a:spcAft>
              <a:defRPr/>
            </a:pPr>
            <a:r>
              <a:rPr lang="pl-PL" sz="3600" b="1" dirty="0">
                <a:solidFill>
                  <a:srgbClr val="002060"/>
                </a:solidFill>
                <a:ea typeface="+mn-ea"/>
                <a:cs typeface="Arial" charset="0"/>
              </a:rPr>
              <a:t/>
            </a:r>
            <a:br>
              <a:rPr lang="pl-PL" sz="3600" b="1" dirty="0">
                <a:solidFill>
                  <a:srgbClr val="002060"/>
                </a:solidFill>
                <a:ea typeface="+mn-ea"/>
                <a:cs typeface="Arial" charset="0"/>
              </a:rPr>
            </a:br>
            <a:r>
              <a:rPr lang="pl-PL" sz="3600" b="1" dirty="0">
                <a:solidFill>
                  <a:srgbClr val="002060"/>
                </a:solidFill>
                <a:ea typeface="+mn-ea"/>
                <a:cs typeface="Arial" charset="0"/>
              </a:rPr>
              <a:t>Elisabeth Kübler-Ross</a:t>
            </a:r>
            <a:br>
              <a:rPr lang="pl-PL" sz="3600" b="1" dirty="0">
                <a:solidFill>
                  <a:srgbClr val="002060"/>
                </a:solidFill>
                <a:ea typeface="+mn-ea"/>
                <a:cs typeface="Arial" charset="0"/>
              </a:rPr>
            </a:br>
            <a:r>
              <a:rPr lang="pl-PL" sz="2000" b="1" dirty="0">
                <a:solidFill>
                  <a:srgbClr val="002060"/>
                </a:solidFill>
                <a:ea typeface="+mn-ea"/>
                <a:cs typeface="Arial" charset="0"/>
              </a:rPr>
              <a:t>(1926 – 2004)</a:t>
            </a:r>
            <a:br>
              <a:rPr lang="pl-PL" sz="2000" b="1" dirty="0">
                <a:solidFill>
                  <a:srgbClr val="002060"/>
                </a:solidFill>
                <a:ea typeface="+mn-ea"/>
                <a:cs typeface="Arial" charset="0"/>
              </a:rPr>
            </a:br>
            <a:endParaRPr lang="pl-PL" sz="2000" dirty="0">
              <a:solidFill>
                <a:srgbClr val="00206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35696" y="1340768"/>
            <a:ext cx="5256583" cy="360040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pole tekstowe 2"/>
          <p:cNvSpPr txBox="1"/>
          <p:nvPr/>
        </p:nvSpPr>
        <p:spPr>
          <a:xfrm>
            <a:off x="467544" y="4797152"/>
            <a:ext cx="8064896" cy="1477328"/>
          </a:xfrm>
          <a:prstGeom prst="rect">
            <a:avLst/>
          </a:prstGeom>
          <a:noFill/>
        </p:spPr>
        <p:txBody>
          <a:bodyPr wrap="square" rtlCol="0">
            <a:spAutoFit/>
          </a:bodyPr>
          <a:lstStyle/>
          <a:p>
            <a:pPr algn="ctr"/>
            <a:endParaRPr lang="pl-PL" i="1" dirty="0">
              <a:solidFill>
                <a:srgbClr val="FF0066"/>
              </a:solidFill>
            </a:endParaRPr>
          </a:p>
          <a:p>
            <a:pPr algn="ctr"/>
            <a:r>
              <a:rPr lang="pl-PL" i="1" dirty="0">
                <a:solidFill>
                  <a:srgbClr val="FF0066"/>
                </a:solidFill>
              </a:rPr>
              <a:t>„Dopiero, gdy sobie uświadomimy, że dysponujemy na ziemi ograniczoną ilością czasu  – i że nie ma sposobu na określenie, </a:t>
            </a:r>
          </a:p>
          <a:p>
            <a:pPr algn="ctr"/>
            <a:r>
              <a:rPr lang="pl-PL" i="1" dirty="0">
                <a:solidFill>
                  <a:srgbClr val="FF0066"/>
                </a:solidFill>
              </a:rPr>
              <a:t>kiedy nasz czas się skończy – zaczniemy przeżywać każdy dzień w pełni, jakby był ostatnim.”</a:t>
            </a:r>
          </a:p>
        </p:txBody>
      </p:sp>
    </p:spTree>
    <p:extLst>
      <p:ext uri="{BB962C8B-B14F-4D97-AF65-F5344CB8AC3E}">
        <p14:creationId xmlns:p14="http://schemas.microsoft.com/office/powerpoint/2010/main" xmlns="" val="2326150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Umieranie dziś</a:t>
            </a:r>
          </a:p>
        </p:txBody>
      </p:sp>
      <p:sp>
        <p:nvSpPr>
          <p:cNvPr id="3" name="Prostokąt 2"/>
          <p:cNvSpPr/>
          <p:nvPr/>
        </p:nvSpPr>
        <p:spPr>
          <a:xfrm>
            <a:off x="539552" y="1556791"/>
            <a:ext cx="7920880" cy="4708981"/>
          </a:xfrm>
          <a:prstGeom prst="rect">
            <a:avLst/>
          </a:prstGeom>
        </p:spPr>
        <p:txBody>
          <a:bodyPr wrap="square">
            <a:spAutoFit/>
          </a:bodyPr>
          <a:lstStyle/>
          <a:p>
            <a:endParaRPr lang="pl-PL" sz="2000" dirty="0">
              <a:solidFill>
                <a:srgbClr val="002060"/>
              </a:solidFill>
            </a:endParaRPr>
          </a:p>
          <a:p>
            <a:endParaRPr lang="pl-PL" sz="2000" dirty="0">
              <a:solidFill>
                <a:srgbClr val="002060"/>
              </a:solidFill>
            </a:endParaRPr>
          </a:p>
          <a:p>
            <a:r>
              <a:rPr lang="pl-PL" sz="2000" dirty="0">
                <a:solidFill>
                  <a:srgbClr val="002060"/>
                </a:solidFill>
              </a:rPr>
              <a:t>• Coraz częściej ludzie umierają w szpitalu</a:t>
            </a:r>
          </a:p>
          <a:p>
            <a:r>
              <a:rPr lang="pl-PL" sz="2000" dirty="0">
                <a:solidFill>
                  <a:srgbClr val="002060"/>
                </a:solidFill>
              </a:rPr>
              <a:t/>
            </a:r>
            <a:br>
              <a:rPr lang="pl-PL" sz="2000" dirty="0">
                <a:solidFill>
                  <a:srgbClr val="002060"/>
                </a:solidFill>
              </a:rPr>
            </a:br>
            <a:r>
              <a:rPr lang="pl-PL" sz="2000" dirty="0">
                <a:solidFill>
                  <a:srgbClr val="002060"/>
                </a:solidFill>
              </a:rPr>
              <a:t>• Instytucja jaką jest szpital nie jest nastawiona na pomoc ludziom obłożnie chorym</a:t>
            </a:r>
          </a:p>
          <a:p>
            <a:r>
              <a:rPr lang="pl-PL" sz="2000" dirty="0">
                <a:solidFill>
                  <a:srgbClr val="002060"/>
                </a:solidFill>
              </a:rPr>
              <a:t/>
            </a:r>
            <a:br>
              <a:rPr lang="pl-PL" sz="2000" dirty="0">
                <a:solidFill>
                  <a:srgbClr val="002060"/>
                </a:solidFill>
              </a:rPr>
            </a:br>
            <a:r>
              <a:rPr lang="pl-PL" sz="2000" dirty="0">
                <a:solidFill>
                  <a:srgbClr val="002060"/>
                </a:solidFill>
              </a:rPr>
              <a:t>• Celem szpitala jest przywracanie ludziom zdrowia</a:t>
            </a:r>
          </a:p>
          <a:p>
            <a:r>
              <a:rPr lang="pl-PL" sz="2000" dirty="0">
                <a:solidFill>
                  <a:srgbClr val="002060"/>
                </a:solidFill>
              </a:rPr>
              <a:t/>
            </a:r>
            <a:br>
              <a:rPr lang="pl-PL" sz="2000" dirty="0">
                <a:solidFill>
                  <a:srgbClr val="002060"/>
                </a:solidFill>
              </a:rPr>
            </a:br>
            <a:r>
              <a:rPr lang="pl-PL" sz="2000" dirty="0">
                <a:solidFill>
                  <a:srgbClr val="002060"/>
                </a:solidFill>
              </a:rPr>
              <a:t>• Pacjent umierający w szpitalu nie jest głównym przedmiotem podejmowanych działań, pozostaje raczej na marginesie głównego nurtu działalności</a:t>
            </a:r>
          </a:p>
          <a:p>
            <a:endParaRPr lang="pl-PL" sz="2000" dirty="0">
              <a:solidFill>
                <a:srgbClr val="002060"/>
              </a:solidFill>
            </a:endParaRPr>
          </a:p>
          <a:p>
            <a:pPr algn="ctr"/>
            <a:r>
              <a:rPr lang="pl-PL" sz="2000" dirty="0">
                <a:solidFill>
                  <a:srgbClr val="002060"/>
                </a:solidFill>
              </a:rPr>
              <a:t>Umieranie stało się samotne i anonimowe</a:t>
            </a:r>
            <a:br>
              <a:rPr lang="pl-PL" sz="2000" dirty="0">
                <a:solidFill>
                  <a:srgbClr val="002060"/>
                </a:solidFill>
              </a:rPr>
            </a:br>
            <a:endParaRPr lang="pl-PL" sz="2000" dirty="0">
              <a:solidFill>
                <a:srgbClr val="002060"/>
              </a:solidFill>
            </a:endParaRPr>
          </a:p>
        </p:txBody>
      </p:sp>
    </p:spTree>
    <p:extLst>
      <p:ext uri="{BB962C8B-B14F-4D97-AF65-F5344CB8AC3E}">
        <p14:creationId xmlns:p14="http://schemas.microsoft.com/office/powerpoint/2010/main" xmlns="" val="1490483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836712"/>
            <a:ext cx="8136904" cy="1080120"/>
          </a:xfrm>
        </p:spPr>
        <p:txBody>
          <a:bodyPr>
            <a:normAutofit/>
          </a:bodyPr>
          <a:lstStyle/>
          <a:p>
            <a:r>
              <a:rPr lang="pl-PL" sz="3600" b="1" dirty="0">
                <a:solidFill>
                  <a:srgbClr val="002060"/>
                </a:solidFill>
              </a:rPr>
              <a:t>Wczesne początki opieki hospicyjnej</a:t>
            </a:r>
          </a:p>
        </p:txBody>
      </p:sp>
      <p:sp>
        <p:nvSpPr>
          <p:cNvPr id="3" name="Symbol zastępczy zawartości 2"/>
          <p:cNvSpPr>
            <a:spLocks noGrp="1"/>
          </p:cNvSpPr>
          <p:nvPr>
            <p:ph idx="1"/>
          </p:nvPr>
        </p:nvSpPr>
        <p:spPr>
          <a:xfrm>
            <a:off x="539552" y="2132856"/>
            <a:ext cx="8147248" cy="3993307"/>
          </a:xfrm>
        </p:spPr>
        <p:txBody>
          <a:bodyPr>
            <a:normAutofit lnSpcReduction="10000"/>
          </a:bodyPr>
          <a:lstStyle/>
          <a:p>
            <a:pPr marL="0" indent="0">
              <a:buNone/>
            </a:pPr>
            <a:r>
              <a:rPr lang="pl-PL" sz="2400" dirty="0">
                <a:solidFill>
                  <a:srgbClr val="002060"/>
                </a:solidFill>
              </a:rPr>
              <a:t>Hospicja (początki – pierwsze wieki po narodzeniu Chrystusa) tworzone były przy kościołach, obejmowały opieką umierających, bezdomnych i biednych. W średniowieczu określano tak miejsce schronienia dla pielgrzymów i podróżnych. Dla wielu zgromadzeń duchownych opieka nad chorymi stała się podstawowym elementem reguły zakonnej (np. dla Zgromadzenia Sióstr Miłosierdzia, czy Zakonu Bonifratrów). Pierwszy dom wyłącznie dla umierających, nazwany Hospicjum Kalwaria został założony w 1842 roku w Lyonie przez Jeanne Garnier, podobne schroniska dla nieuleczalnie chorych powstawały w Irlandii i Anglii. </a:t>
            </a:r>
          </a:p>
        </p:txBody>
      </p:sp>
    </p:spTree>
    <p:extLst>
      <p:ext uri="{BB962C8B-B14F-4D97-AF65-F5344CB8AC3E}">
        <p14:creationId xmlns:p14="http://schemas.microsoft.com/office/powerpoint/2010/main" xmlns="" val="3608511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Umieranie kiedyś</a:t>
            </a:r>
          </a:p>
        </p:txBody>
      </p:sp>
      <p:sp>
        <p:nvSpPr>
          <p:cNvPr id="3" name="Prostokąt 2"/>
          <p:cNvSpPr/>
          <p:nvPr/>
        </p:nvSpPr>
        <p:spPr>
          <a:xfrm>
            <a:off x="467544" y="1916832"/>
            <a:ext cx="7776864" cy="4062651"/>
          </a:xfrm>
          <a:prstGeom prst="rect">
            <a:avLst/>
          </a:prstGeom>
        </p:spPr>
        <p:txBody>
          <a:bodyPr wrap="square">
            <a:spAutoFit/>
          </a:bodyPr>
          <a:lstStyle/>
          <a:p>
            <a:pPr marL="285750" indent="-285750">
              <a:buFont typeface="Arial" pitchFamily="34" charset="0"/>
              <a:buChar char="•"/>
            </a:pPr>
            <a:r>
              <a:rPr lang="pl-PL" sz="2000" dirty="0">
                <a:solidFill>
                  <a:srgbClr val="002060"/>
                </a:solidFill>
              </a:rPr>
              <a:t> Ludzie przychodzili na świat w domu i umierali w domu</a:t>
            </a:r>
          </a:p>
          <a:p>
            <a:pPr marL="285750" indent="-285750">
              <a:buFont typeface="Arial" pitchFamily="34" charset="0"/>
              <a:buChar char="•"/>
            </a:pPr>
            <a:endParaRPr lang="pl-PL" sz="2000" dirty="0">
              <a:solidFill>
                <a:srgbClr val="002060"/>
              </a:solidFill>
            </a:endParaRPr>
          </a:p>
          <a:p>
            <a:pPr marL="285750" indent="-285750">
              <a:buFont typeface="Arial" pitchFamily="34" charset="0"/>
              <a:buChar char="•"/>
            </a:pPr>
            <a:r>
              <a:rPr lang="pl-PL" sz="2000" dirty="0">
                <a:solidFill>
                  <a:srgbClr val="002060"/>
                </a:solidFill>
              </a:rPr>
              <a:t> Rodziny wielopokoleniowe</a:t>
            </a:r>
          </a:p>
          <a:p>
            <a:pPr marL="285750" indent="-285750">
              <a:buFont typeface="Arial" pitchFamily="34" charset="0"/>
              <a:buChar char="•"/>
            </a:pPr>
            <a:endParaRPr lang="pl-PL" sz="2000" dirty="0">
              <a:solidFill>
                <a:srgbClr val="002060"/>
              </a:solidFill>
            </a:endParaRPr>
          </a:p>
          <a:p>
            <a:pPr marL="285750" indent="-285750">
              <a:buFont typeface="Arial" pitchFamily="34" charset="0"/>
              <a:buChar char="•"/>
            </a:pPr>
            <a:r>
              <a:rPr lang="pl-PL" sz="2000" dirty="0">
                <a:solidFill>
                  <a:srgbClr val="002060"/>
                </a:solidFill>
              </a:rPr>
              <a:t> Dzieci wspólnie z dorosłymi pozostawały w domu gdy ktoś umierał. W ten sposób przygotowywały się stopniowo do tego, by śmierć traktować jako część życia.</a:t>
            </a:r>
          </a:p>
          <a:p>
            <a:endParaRPr lang="pl-PL" sz="2000" dirty="0">
              <a:solidFill>
                <a:srgbClr val="002060"/>
              </a:solidFill>
            </a:endParaRPr>
          </a:p>
          <a:p>
            <a:pPr algn="ctr"/>
            <a:r>
              <a:rPr lang="pl-PL" sz="1600" i="1" dirty="0">
                <a:solidFill>
                  <a:srgbClr val="FF0066"/>
                </a:solidFill>
              </a:rPr>
              <a:t>Przy śmierci swojej siostry, chorej na rozszczep kręgosłupa i niewydolność nerek, była siedmioletnia Dominika. - "Ja już kiedyś myślałam, że Ania nie żyje, bo miała zamknięte oczy i nie patrzyła na mnie. Nie przestraszyłam się wtedy, tylko powiedziałam: "Aniu"</a:t>
            </a:r>
            <a:br>
              <a:rPr lang="pl-PL" sz="1600" i="1" dirty="0">
                <a:solidFill>
                  <a:srgbClr val="FF0066"/>
                </a:solidFill>
              </a:rPr>
            </a:br>
            <a:r>
              <a:rPr lang="pl-PL" sz="1600" i="1" dirty="0">
                <a:solidFill>
                  <a:srgbClr val="FF0066"/>
                </a:solidFill>
              </a:rPr>
              <a:t>- a wtedy ona się do mnie odezwała. Teraz też się do niej odezwałam, ale nic mi nie odpowiedziała, więc sprawa była prosta - umarła - opowiadała dziewczynka."</a:t>
            </a:r>
          </a:p>
          <a:p>
            <a:pPr algn="ctr"/>
            <a:endParaRPr lang="pl-PL" i="1" dirty="0">
              <a:solidFill>
                <a:srgbClr val="002060"/>
              </a:solidFill>
            </a:endParaRPr>
          </a:p>
        </p:txBody>
      </p:sp>
    </p:spTree>
    <p:extLst>
      <p:ext uri="{BB962C8B-B14F-4D97-AF65-F5344CB8AC3E}">
        <p14:creationId xmlns:p14="http://schemas.microsoft.com/office/powerpoint/2010/main" xmlns="" val="2448749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640" y="620688"/>
            <a:ext cx="6072187" cy="2005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Prostokąt 2"/>
          <p:cNvSpPr/>
          <p:nvPr/>
        </p:nvSpPr>
        <p:spPr>
          <a:xfrm>
            <a:off x="179512" y="3429000"/>
            <a:ext cx="8280920" cy="2585323"/>
          </a:xfrm>
          <a:prstGeom prst="rect">
            <a:avLst/>
          </a:prstGeom>
        </p:spPr>
        <p:txBody>
          <a:bodyPr wrap="square">
            <a:spAutoFit/>
          </a:bodyPr>
          <a:lstStyle/>
          <a:p>
            <a:r>
              <a:rPr lang="pl-PL" b="1" dirty="0">
                <a:solidFill>
                  <a:srgbClr val="002060"/>
                </a:solidFill>
              </a:rPr>
              <a:t>Umierający pacjenci jako nauczyciele</a:t>
            </a:r>
          </a:p>
          <a:p>
            <a:endParaRPr lang="pl-PL" b="1" dirty="0">
              <a:solidFill>
                <a:srgbClr val="002060"/>
              </a:solidFill>
            </a:endParaRPr>
          </a:p>
          <a:p>
            <a:r>
              <a:rPr lang="pl-PL" i="1" dirty="0">
                <a:solidFill>
                  <a:srgbClr val="FF0066"/>
                </a:solidFill>
              </a:rPr>
              <a:t>„Podczas konsultacji siadywałam na łóżkach pacjentów, trzymałam ich za rękę i godzinami z nimi rozmawiałam. </a:t>
            </a:r>
          </a:p>
          <a:p>
            <a:r>
              <a:rPr lang="pl-PL" i="1" dirty="0">
                <a:solidFill>
                  <a:srgbClr val="FF0066"/>
                </a:solidFill>
              </a:rPr>
              <a:t>Nauczyłam się, że nie ma ani jednego umierającego człowieka, który nie potrzebowałby miłości, dotyku i rozmowy. </a:t>
            </a:r>
          </a:p>
          <a:p>
            <a:r>
              <a:rPr lang="pl-PL" i="1" dirty="0">
                <a:solidFill>
                  <a:srgbClr val="FF0066"/>
                </a:solidFill>
              </a:rPr>
              <a:t>Umierający pacjenci nie lubili bezpiecznego dystansu, jaki zwykle utrzymywali wobec nich lekarze. Pragnęli za wszelką cenę szczerości". </a:t>
            </a:r>
          </a:p>
          <a:p>
            <a:pPr algn="r"/>
            <a:r>
              <a:rPr lang="pl-PL" i="1" dirty="0">
                <a:solidFill>
                  <a:srgbClr val="FF0066"/>
                </a:solidFill>
              </a:rPr>
              <a:t>Elisabeth Kubler- Ross</a:t>
            </a:r>
          </a:p>
        </p:txBody>
      </p:sp>
    </p:spTree>
    <p:extLst>
      <p:ext uri="{BB962C8B-B14F-4D97-AF65-F5344CB8AC3E}">
        <p14:creationId xmlns:p14="http://schemas.microsoft.com/office/powerpoint/2010/main" xmlns="" val="2468451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a:solidFill>
                  <a:srgbClr val="002060"/>
                </a:solidFill>
              </a:rPr>
              <a:t/>
            </a:r>
            <a:br>
              <a:rPr lang="pl-PL" dirty="0">
                <a:solidFill>
                  <a:srgbClr val="002060"/>
                </a:solidFill>
              </a:rPr>
            </a:br>
            <a:r>
              <a:rPr lang="pl-PL" dirty="0">
                <a:solidFill>
                  <a:srgbClr val="002060"/>
                </a:solidFill>
              </a:rPr>
              <a:t/>
            </a:r>
            <a:br>
              <a:rPr lang="pl-PL" dirty="0">
                <a:solidFill>
                  <a:srgbClr val="002060"/>
                </a:solidFill>
              </a:rPr>
            </a:br>
            <a:r>
              <a:rPr lang="pl-PL" dirty="0">
                <a:solidFill>
                  <a:srgbClr val="002060"/>
                </a:solidFill>
              </a:rPr>
              <a:t/>
            </a:r>
            <a:br>
              <a:rPr lang="pl-PL" dirty="0">
                <a:solidFill>
                  <a:srgbClr val="002060"/>
                </a:solidFill>
              </a:rPr>
            </a:br>
            <a:r>
              <a:rPr lang="pl-PL" dirty="0">
                <a:solidFill>
                  <a:srgbClr val="002060"/>
                </a:solidFill>
              </a:rPr>
              <a:t/>
            </a:r>
            <a:br>
              <a:rPr lang="pl-PL" dirty="0">
                <a:solidFill>
                  <a:srgbClr val="002060"/>
                </a:solidFill>
              </a:rPr>
            </a:br>
            <a:r>
              <a:rPr lang="pl-PL" dirty="0">
                <a:solidFill>
                  <a:srgbClr val="002060"/>
                </a:solidFill>
              </a:rPr>
              <a:t/>
            </a:r>
            <a:br>
              <a:rPr lang="pl-PL" dirty="0">
                <a:solidFill>
                  <a:srgbClr val="002060"/>
                </a:solidFill>
              </a:rPr>
            </a:br>
            <a:r>
              <a:rPr lang="pl-PL" dirty="0">
                <a:solidFill>
                  <a:srgbClr val="002060"/>
                </a:solidFill>
              </a:rPr>
              <a:t/>
            </a:r>
            <a:br>
              <a:rPr lang="pl-PL" dirty="0">
                <a:solidFill>
                  <a:srgbClr val="002060"/>
                </a:solidFill>
              </a:rPr>
            </a:br>
            <a:r>
              <a:rPr lang="pl-PL" b="1" dirty="0">
                <a:solidFill>
                  <a:srgbClr val="002060"/>
                </a:solidFill>
              </a:rPr>
              <a:t>Historia ruchu hospicyjnego w Polsce</a:t>
            </a:r>
          </a:p>
        </p:txBody>
      </p:sp>
    </p:spTree>
    <p:extLst>
      <p:ext uri="{BB962C8B-B14F-4D97-AF65-F5344CB8AC3E}">
        <p14:creationId xmlns:p14="http://schemas.microsoft.com/office/powerpoint/2010/main" xmlns="" val="98015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002060"/>
                </a:solidFill>
              </a:rPr>
              <a:t>Hanna Chrzanowska</a:t>
            </a:r>
          </a:p>
        </p:txBody>
      </p:sp>
      <p:sp>
        <p:nvSpPr>
          <p:cNvPr id="3" name="Prostokąt 2"/>
          <p:cNvSpPr/>
          <p:nvPr/>
        </p:nvSpPr>
        <p:spPr>
          <a:xfrm>
            <a:off x="467544" y="1412777"/>
            <a:ext cx="3888432" cy="4524315"/>
          </a:xfrm>
          <a:prstGeom prst="rect">
            <a:avLst/>
          </a:prstGeom>
        </p:spPr>
        <p:txBody>
          <a:bodyPr wrap="square">
            <a:spAutoFit/>
          </a:bodyPr>
          <a:lstStyle/>
          <a:p>
            <a:r>
              <a:rPr lang="pl-PL" dirty="0">
                <a:solidFill>
                  <a:srgbClr val="002060"/>
                </a:solidFill>
              </a:rPr>
              <a:t>Hanna Chrzanowska była kobietą niezwykłą. Gdy umarła, tysiące krakowian żegnały ją ze łzami w oczach, a kondukt żałobny prowadził sam kardynał Karol Wojtyła. Kobieta o wielkim sercu, pielęgniarka, instruktorka, gotowa nieść pomoc tym, od których wszyscy odwracali wzrok. Przez lata uczyła przyszłe pielęgniarki, że pomoc chorym to przyjemność, a nie obowiązek, kładąc tym samym podwaliny pod pierwsze domowe hospicja. </a:t>
            </a:r>
          </a:p>
          <a:p>
            <a:r>
              <a:rPr lang="pl-PL" dirty="0">
                <a:solidFill>
                  <a:srgbClr val="002060"/>
                </a:solidFill>
              </a:rPr>
              <a:t>Od </a:t>
            </a:r>
            <a:r>
              <a:rPr lang="pl-PL" b="1" dirty="0">
                <a:solidFill>
                  <a:srgbClr val="002060"/>
                </a:solidFill>
              </a:rPr>
              <a:t>1964</a:t>
            </a:r>
            <a:r>
              <a:rPr lang="pl-PL" dirty="0">
                <a:solidFill>
                  <a:srgbClr val="002060"/>
                </a:solidFill>
              </a:rPr>
              <a:t> roku podjęła inicjatywę opieki</a:t>
            </a:r>
          </a:p>
          <a:p>
            <a:r>
              <a:rPr lang="pl-PL" dirty="0">
                <a:solidFill>
                  <a:srgbClr val="002060"/>
                </a:solidFill>
              </a:rPr>
              <a:t>nad przewlekle chorymi i w ostatnim stadium raka.</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62225" y="1276833"/>
            <a:ext cx="4362450" cy="5464536"/>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09691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002060"/>
                </a:solidFill>
              </a:rPr>
              <a:t>Dr Stanisław Kownacki</a:t>
            </a:r>
          </a:p>
        </p:txBody>
      </p:sp>
      <p:sp>
        <p:nvSpPr>
          <p:cNvPr id="3" name="Prostokąt 2"/>
          <p:cNvSpPr/>
          <p:nvPr/>
        </p:nvSpPr>
        <p:spPr>
          <a:xfrm>
            <a:off x="467544" y="1268760"/>
            <a:ext cx="7920880" cy="2062103"/>
          </a:xfrm>
          <a:prstGeom prst="rect">
            <a:avLst/>
          </a:prstGeom>
        </p:spPr>
        <p:txBody>
          <a:bodyPr wrap="square">
            <a:spAutoFit/>
          </a:bodyPr>
          <a:lstStyle/>
          <a:p>
            <a:r>
              <a:rPr lang="pl-PL" sz="1600" dirty="0">
                <a:solidFill>
                  <a:srgbClr val="002060"/>
                </a:solidFill>
              </a:rPr>
              <a:t>Pracował w  Oddziale Zakaźnym  szpitala w Nowej Hucie, gdzie znajdowały się osoby z bardzo zaawansowaną chorobą nowotworową. Utrzymywano tam tak zwane łóżka  społeczne dla pacjentów  którzy potrzebowali pomocy nazywanej hospicyjną.</a:t>
            </a:r>
          </a:p>
          <a:p>
            <a:r>
              <a:rPr lang="pl-PL" sz="1600" dirty="0">
                <a:solidFill>
                  <a:srgbClr val="002060"/>
                </a:solidFill>
              </a:rPr>
              <a:t>Na terenie szpitala pracowali wolontariusze, możliwa była również częsta obecność członków rodziny i przyjaciół chorych, którą popierał dr Kownacki, stając się tym samym bez wątpienia prekursorem ruchu hospicyjnego w Polsce.</a:t>
            </a:r>
          </a:p>
          <a:p>
            <a:endParaRPr lang="pl-PL" sz="1600" dirty="0">
              <a:solidFill>
                <a:srgbClr val="002060"/>
              </a:solidFill>
            </a:endParaRPr>
          </a:p>
          <a:p>
            <a:endParaRPr lang="pl-PL" sz="1600" dirty="0">
              <a:solidFill>
                <a:srgbClr val="00206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63680" y="2852936"/>
            <a:ext cx="5600608" cy="341198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43631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200" b="1" dirty="0">
                <a:solidFill>
                  <a:srgbClr val="002060"/>
                </a:solidFill>
              </a:rPr>
              <a:t/>
            </a:r>
            <a:br>
              <a:rPr lang="pl-PL" sz="3200" b="1" dirty="0">
                <a:solidFill>
                  <a:srgbClr val="002060"/>
                </a:solidFill>
              </a:rPr>
            </a:br>
            <a:r>
              <a:rPr lang="pl-PL" sz="3200" b="1" dirty="0">
                <a:solidFill>
                  <a:srgbClr val="002060"/>
                </a:solidFill>
              </a:rPr>
              <a:t>Towarzystwo Przyjaciół Chorych HOSPICJUM i początki Ruchu hospicyjnego w Polsce</a:t>
            </a:r>
          </a:p>
        </p:txBody>
      </p:sp>
      <p:sp>
        <p:nvSpPr>
          <p:cNvPr id="3" name="Prostokąt 2"/>
          <p:cNvSpPr/>
          <p:nvPr/>
        </p:nvSpPr>
        <p:spPr>
          <a:xfrm>
            <a:off x="539552" y="1484784"/>
            <a:ext cx="8136904" cy="5078313"/>
          </a:xfrm>
          <a:prstGeom prst="rect">
            <a:avLst/>
          </a:prstGeom>
        </p:spPr>
        <p:txBody>
          <a:bodyPr wrap="square">
            <a:spAutoFit/>
          </a:bodyPr>
          <a:lstStyle/>
          <a:p>
            <a:pPr marL="285750" indent="-285750">
              <a:buFont typeface="Arial" pitchFamily="34" charset="0"/>
              <a:buChar char="•"/>
            </a:pPr>
            <a:endParaRPr lang="pl-PL" dirty="0">
              <a:solidFill>
                <a:srgbClr val="002060"/>
              </a:solidFill>
            </a:endParaRPr>
          </a:p>
          <a:p>
            <a:pPr marL="285750" indent="-285750">
              <a:buFont typeface="Arial" pitchFamily="34" charset="0"/>
              <a:buChar char="•"/>
            </a:pPr>
            <a:r>
              <a:rPr lang="pl-PL" dirty="0">
                <a:solidFill>
                  <a:srgbClr val="002060"/>
                </a:solidFill>
              </a:rPr>
              <a:t>W 1977 roku w Krakowie powstał plan zbudowania hospicjum stacjonarnego.</a:t>
            </a:r>
          </a:p>
          <a:p>
            <a:pPr marL="285750" indent="-285750">
              <a:buFont typeface="Arial" pitchFamily="34" charset="0"/>
              <a:buChar char="•"/>
            </a:pPr>
            <a:r>
              <a:rPr lang="pl-PL" dirty="0">
                <a:solidFill>
                  <a:srgbClr val="002060"/>
                </a:solidFill>
              </a:rPr>
              <a:t>W roku 1978 Polskę odwiedziła Cecily Saunders, wygłosiła referaty poświęcone problemowi opieki nad umierającymi .  Jej wystąpienie podczas   posiedzenia Towarzystwa Lekarskiego i w krakowskim Instytucie Onkologii poświęcone były organizacji opieki hospicyjnej i funkcjonowania Hospicjum Św. Krzysztofa w Londynie.</a:t>
            </a:r>
          </a:p>
          <a:p>
            <a:pPr marL="285750" indent="-285750">
              <a:buFont typeface="Arial" pitchFamily="34" charset="0"/>
              <a:buChar char="•"/>
            </a:pPr>
            <a:r>
              <a:rPr lang="pl-PL" dirty="0">
                <a:solidFill>
                  <a:srgbClr val="002060"/>
                </a:solidFill>
              </a:rPr>
              <a:t>W 1981 z inicjatywy ks. Józefa Gorzelanego i Haliny Bortnowskiej, przy kościele Arka Pana powstał Synodalny Zespół Studyjny, którego członkami byli lekarze z Krakowskiego Instytutu Onkologii i szpitala im. Stefana Żeromskiego. Za sprawą jego działalności, do życia powołane zostało Towarzystwo Przyjaciół Chorych</a:t>
            </a:r>
          </a:p>
          <a:p>
            <a:pPr marL="285750" indent="-285750">
              <a:buFont typeface="Arial" pitchFamily="34" charset="0"/>
              <a:buChar char="•"/>
            </a:pPr>
            <a:r>
              <a:rPr lang="pl-PL" dirty="0">
                <a:solidFill>
                  <a:srgbClr val="002060"/>
                </a:solidFill>
              </a:rPr>
              <a:t>Budowę hospicjum Św. Łazarza rozpoczęto w 1989 roku</a:t>
            </a:r>
          </a:p>
          <a:p>
            <a:pPr marL="285750" indent="-285750">
              <a:buFont typeface="Arial" pitchFamily="34" charset="0"/>
              <a:buChar char="•"/>
            </a:pPr>
            <a:r>
              <a:rPr lang="pl-PL" dirty="0">
                <a:solidFill>
                  <a:srgbClr val="002060"/>
                </a:solidFill>
              </a:rPr>
              <a:t>W 1984 równocześnie do ośrodka krakowskiego powołano do życia placówkę hospicyjną w Gdańsku, opiekującą się chorymi także w ich domach. Inicjatorami byli ks. Eugeniusz Dutkiewicz oraz profesor Joanna Muszkowska-Penson</a:t>
            </a:r>
          </a:p>
          <a:p>
            <a:pPr marL="285750" indent="-285750">
              <a:buFont typeface="Arial" pitchFamily="34" charset="0"/>
              <a:buChar char="•"/>
            </a:pPr>
            <a:r>
              <a:rPr lang="pl-PL" dirty="0">
                <a:solidFill>
                  <a:srgbClr val="002060"/>
                </a:solidFill>
              </a:rPr>
              <a:t>W 1992 roku istniało w Polsce już 35 takich ośrodków</a:t>
            </a:r>
          </a:p>
          <a:p>
            <a:pPr marL="285750" indent="-285750">
              <a:buFont typeface="Arial" pitchFamily="34" charset="0"/>
              <a:buChar char="•"/>
            </a:pPr>
            <a:endParaRPr lang="pl-PL" dirty="0">
              <a:solidFill>
                <a:srgbClr val="002060"/>
              </a:solidFill>
            </a:endParaRPr>
          </a:p>
          <a:p>
            <a:endParaRPr lang="pl-PL" dirty="0">
              <a:solidFill>
                <a:srgbClr val="002060"/>
              </a:solidFill>
            </a:endParaRPr>
          </a:p>
        </p:txBody>
      </p:sp>
    </p:spTree>
    <p:extLst>
      <p:ext uri="{BB962C8B-B14F-4D97-AF65-F5344CB8AC3E}">
        <p14:creationId xmlns:p14="http://schemas.microsoft.com/office/powerpoint/2010/main" xmlns="" val="2396347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002060"/>
                </a:solidFill>
              </a:rPr>
              <a:t>Hospicjum Św. Łazarza w Krakowie</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637486" y="2435359"/>
            <a:ext cx="3506514" cy="4398814"/>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2870" y="1549256"/>
            <a:ext cx="5544616" cy="4544040"/>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53810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002060"/>
                </a:solidFill>
              </a:rPr>
              <a:t>Prof. Jacek Łuczak</a:t>
            </a:r>
          </a:p>
        </p:txBody>
      </p:sp>
      <p:sp>
        <p:nvSpPr>
          <p:cNvPr id="3" name="Prostokąt 2"/>
          <p:cNvSpPr/>
          <p:nvPr/>
        </p:nvSpPr>
        <p:spPr>
          <a:xfrm>
            <a:off x="395536" y="1412776"/>
            <a:ext cx="4104456" cy="5178341"/>
          </a:xfrm>
          <a:prstGeom prst="rect">
            <a:avLst/>
          </a:prstGeom>
        </p:spPr>
        <p:txBody>
          <a:bodyPr wrap="square">
            <a:spAutoFit/>
          </a:bodyPr>
          <a:lstStyle/>
          <a:p>
            <a:r>
              <a:rPr lang="pl-PL" sz="2000" dirty="0">
                <a:solidFill>
                  <a:srgbClr val="002060"/>
                </a:solidFill>
              </a:rPr>
              <a:t>Pod koniec lat 80. niezależnie od ruchu hospicyjnego rozwijały się struktury organizacyjne opieki paliatywnej.  </a:t>
            </a:r>
          </a:p>
          <a:p>
            <a:r>
              <a:rPr lang="pl-PL" sz="2000" dirty="0">
                <a:solidFill>
                  <a:srgbClr val="002060"/>
                </a:solidFill>
              </a:rPr>
              <a:t>W roku 1988 przy Katedrze Onkologii   Akademii Medycznej w Poznaniu utworzono pierwszy w Polsce Zespół Opieki Paliatywnej, dwa lata później przekształcony w Klinikę Opieki Paliatywnej.</a:t>
            </a:r>
          </a:p>
          <a:p>
            <a:r>
              <a:rPr lang="pl-PL" sz="2000" dirty="0">
                <a:solidFill>
                  <a:srgbClr val="002060"/>
                </a:solidFill>
              </a:rPr>
              <a:t>W 1989 powstało w Poznaniu Towarzystwa Opieki Paliatywnej Uśmierzanie Cierpień u Osób z Chorobą Nowotworową im.</a:t>
            </a:r>
          </a:p>
          <a:p>
            <a:pPr algn="ctr"/>
            <a:r>
              <a:rPr lang="pl-PL" sz="2000" dirty="0">
                <a:solidFill>
                  <a:srgbClr val="002060"/>
                </a:solidFill>
              </a:rPr>
              <a:t>A. Lewińskiego i A. Mazur</a:t>
            </a:r>
          </a:p>
          <a:p>
            <a:endParaRPr lang="pl-PL" sz="2000" dirty="0">
              <a:solidFill>
                <a:srgbClr val="002060"/>
              </a:solidFill>
            </a:endParaRPr>
          </a:p>
          <a:p>
            <a:r>
              <a:rPr lang="pl-PL" sz="1050" dirty="0">
                <a:solidFill>
                  <a:schemeClr val="bg1">
                    <a:lumMod val="50000"/>
                  </a:schemeClr>
                </a:solidFill>
              </a:rPr>
              <a:t>https://www.youtube.com/watch?v=GVNXixZeqlo</a:t>
            </a:r>
          </a:p>
        </p:txBody>
      </p:sp>
      <p:pic>
        <p:nvPicPr>
          <p:cNvPr id="4" name="Obraz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932040" y="1412776"/>
            <a:ext cx="3672408" cy="5040560"/>
          </a:xfrm>
          <a:prstGeom prst="rect">
            <a:avLst/>
          </a:prstGeom>
          <a:effectLst>
            <a:softEdge rad="127000"/>
          </a:effectLst>
        </p:spPr>
      </p:pic>
    </p:spTree>
    <p:extLst>
      <p:ext uri="{BB962C8B-B14F-4D97-AF65-F5344CB8AC3E}">
        <p14:creationId xmlns:p14="http://schemas.microsoft.com/office/powerpoint/2010/main" xmlns="" val="3131690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323528" y="1700808"/>
            <a:ext cx="8424936" cy="3785652"/>
          </a:xfrm>
          <a:prstGeom prst="rect">
            <a:avLst/>
          </a:prstGeom>
        </p:spPr>
        <p:txBody>
          <a:bodyPr wrap="square">
            <a:spAutoFit/>
          </a:bodyPr>
          <a:lstStyle/>
          <a:p>
            <a:pPr marL="342900" indent="-342900">
              <a:buFont typeface="Arial" pitchFamily="34" charset="0"/>
              <a:buChar char="•"/>
            </a:pPr>
            <a:r>
              <a:rPr lang="pl-PL" sz="2400" dirty="0">
                <a:solidFill>
                  <a:srgbClr val="002060"/>
                </a:solidFill>
              </a:rPr>
              <a:t>W 1993 Minister Zdrowia i Opieki Społecznej powołał Krajową Radę Opieki Paliatywnej i Hospicyjnej.</a:t>
            </a:r>
          </a:p>
          <a:p>
            <a:pPr marL="342900" indent="-342900">
              <a:buFont typeface="Arial" pitchFamily="34" charset="0"/>
              <a:buChar char="•"/>
            </a:pPr>
            <a:r>
              <a:rPr lang="pl-PL" sz="2400" dirty="0">
                <a:solidFill>
                  <a:srgbClr val="002060"/>
                </a:solidFill>
              </a:rPr>
              <a:t> Na koniec roku 1995 odnotowano 160 ośrodków pomocy hospicyjnej i paliatywnej, w tym 59 powstałych z inicjatywy społeczno-kościelnej. </a:t>
            </a:r>
          </a:p>
          <a:p>
            <a:pPr marL="342900" indent="-342900">
              <a:buFont typeface="Arial" pitchFamily="34" charset="0"/>
              <a:buChar char="•"/>
            </a:pPr>
            <a:r>
              <a:rPr lang="pl-PL" sz="2400" dirty="0">
                <a:solidFill>
                  <a:srgbClr val="002060"/>
                </a:solidFill>
              </a:rPr>
              <a:t>Na początku roku 1997 liczba placówek opieki wzrosła do prawie 180, co stawiało Polskę na drugim miejscu w Europie po Wielkiej Brytanii.</a:t>
            </a:r>
          </a:p>
          <a:p>
            <a:pPr marL="342900" indent="-342900">
              <a:buFont typeface="Arial" pitchFamily="34" charset="0"/>
              <a:buChar char="•"/>
            </a:pPr>
            <a:r>
              <a:rPr lang="pl-PL" sz="2400" dirty="0">
                <a:solidFill>
                  <a:srgbClr val="002060"/>
                </a:solidFill>
              </a:rPr>
              <a:t> Obecnie w Polsce działa ok. 130 hospicjów dla dorosłych i dzieci</a:t>
            </a:r>
          </a:p>
        </p:txBody>
      </p:sp>
    </p:spTree>
    <p:extLst>
      <p:ext uri="{BB962C8B-B14F-4D97-AF65-F5344CB8AC3E}">
        <p14:creationId xmlns:p14="http://schemas.microsoft.com/office/powerpoint/2010/main" xmlns="" val="3233879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l"/>
            <a:r>
              <a:rPr lang="pl-PL" dirty="0"/>
              <a:t/>
            </a:r>
            <a:br>
              <a:rPr lang="pl-PL" dirty="0"/>
            </a:br>
            <a:r>
              <a:rPr lang="pl-PL" dirty="0"/>
              <a:t/>
            </a:r>
            <a:br>
              <a:rPr lang="pl-PL" dirty="0"/>
            </a:br>
            <a:r>
              <a:rPr lang="pl-PL" dirty="0"/>
              <a:t/>
            </a:r>
            <a:br>
              <a:rPr lang="pl-PL" dirty="0"/>
            </a:br>
            <a:r>
              <a:rPr lang="pl-PL" dirty="0"/>
              <a:t/>
            </a:r>
            <a:br>
              <a:rPr lang="pl-PL" dirty="0"/>
            </a:br>
            <a:r>
              <a:rPr lang="pl-PL" dirty="0"/>
              <a:t/>
            </a:r>
            <a:br>
              <a:rPr lang="pl-PL" dirty="0"/>
            </a:br>
            <a:r>
              <a:rPr lang="pl-PL" b="1" dirty="0">
                <a:solidFill>
                  <a:srgbClr val="FF0066"/>
                </a:solidFill>
              </a:rPr>
              <a:t>Dziękuję za uwagę</a:t>
            </a:r>
            <a:br>
              <a:rPr lang="pl-PL" b="1" dirty="0">
                <a:solidFill>
                  <a:srgbClr val="FF0066"/>
                </a:solidFill>
              </a:rPr>
            </a:br>
            <a:r>
              <a:rPr lang="pl-PL" b="1" dirty="0">
                <a:solidFill>
                  <a:srgbClr val="FF0066"/>
                </a:solidFill>
              </a:rPr>
              <a:t>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88024" y="1487815"/>
            <a:ext cx="4205863" cy="4797152"/>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43608" y="2708920"/>
            <a:ext cx="2152650" cy="3048000"/>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1349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lvl="0" fontAlgn="base">
              <a:spcAft>
                <a:spcPct val="0"/>
              </a:spcAft>
              <a:defRPr/>
            </a:pPr>
            <a:r>
              <a:rPr lang="pl-PL" sz="4000" b="1" dirty="0">
                <a:solidFill>
                  <a:srgbClr val="604878">
                    <a:lumMod val="75000"/>
                  </a:srgbClr>
                </a:solidFill>
                <a:latin typeface="Book Antiqua" pitchFamily="18" charset="0"/>
                <a:ea typeface="+mn-ea"/>
                <a:cs typeface="Arial" charset="0"/>
              </a:rPr>
              <a:t/>
            </a:r>
            <a:br>
              <a:rPr lang="pl-PL" sz="4000" b="1" dirty="0">
                <a:solidFill>
                  <a:srgbClr val="604878">
                    <a:lumMod val="75000"/>
                  </a:srgbClr>
                </a:solidFill>
                <a:latin typeface="Book Antiqua" pitchFamily="18" charset="0"/>
                <a:ea typeface="+mn-ea"/>
                <a:cs typeface="Arial" charset="0"/>
              </a:rPr>
            </a:br>
            <a:r>
              <a:rPr lang="pl-PL" sz="4000" b="1" dirty="0">
                <a:solidFill>
                  <a:srgbClr val="604878">
                    <a:lumMod val="75000"/>
                  </a:srgbClr>
                </a:solidFill>
                <a:latin typeface="Book Antiqua" pitchFamily="18" charset="0"/>
                <a:ea typeface="+mn-ea"/>
                <a:cs typeface="Arial" charset="0"/>
              </a:rPr>
              <a:t/>
            </a:r>
            <a:br>
              <a:rPr lang="pl-PL" sz="4000" b="1" dirty="0">
                <a:solidFill>
                  <a:srgbClr val="604878">
                    <a:lumMod val="75000"/>
                  </a:srgbClr>
                </a:solidFill>
                <a:latin typeface="Book Antiqua" pitchFamily="18" charset="0"/>
                <a:ea typeface="+mn-ea"/>
                <a:cs typeface="Arial" charset="0"/>
              </a:rPr>
            </a:br>
            <a:r>
              <a:rPr lang="pl-PL" sz="4000" b="1" dirty="0">
                <a:solidFill>
                  <a:srgbClr val="604878">
                    <a:lumMod val="75000"/>
                  </a:srgbClr>
                </a:solidFill>
                <a:latin typeface="Book Antiqua" pitchFamily="18" charset="0"/>
                <a:ea typeface="+mn-ea"/>
                <a:cs typeface="Arial" charset="0"/>
              </a:rPr>
              <a:t/>
            </a:r>
            <a:br>
              <a:rPr lang="pl-PL" sz="4000" b="1" dirty="0">
                <a:solidFill>
                  <a:srgbClr val="604878">
                    <a:lumMod val="75000"/>
                  </a:srgbClr>
                </a:solidFill>
                <a:latin typeface="Book Antiqua" pitchFamily="18" charset="0"/>
                <a:ea typeface="+mn-ea"/>
                <a:cs typeface="Arial" charset="0"/>
              </a:rPr>
            </a:br>
            <a:r>
              <a:rPr lang="pl-PL" sz="4000" b="1" dirty="0">
                <a:solidFill>
                  <a:srgbClr val="002060"/>
                </a:solidFill>
                <a:ea typeface="+mn-ea"/>
                <a:cs typeface="Arial" charset="0"/>
              </a:rPr>
              <a:t>Dame Dr Cicely Saunders </a:t>
            </a:r>
            <a:br>
              <a:rPr lang="pl-PL" sz="4000" b="1" dirty="0">
                <a:solidFill>
                  <a:srgbClr val="002060"/>
                </a:solidFill>
                <a:ea typeface="+mn-ea"/>
                <a:cs typeface="Arial" charset="0"/>
              </a:rPr>
            </a:br>
            <a:r>
              <a:rPr lang="pl-PL" sz="2000" b="1" dirty="0">
                <a:solidFill>
                  <a:srgbClr val="002060"/>
                </a:solidFill>
                <a:ea typeface="+mn-ea"/>
                <a:cs typeface="Arial" charset="0"/>
              </a:rPr>
              <a:t>            (1918 – 2005)</a:t>
            </a:r>
            <a:br>
              <a:rPr lang="pl-PL" sz="2000" b="1" dirty="0">
                <a:solidFill>
                  <a:srgbClr val="002060"/>
                </a:solidFill>
                <a:ea typeface="+mn-ea"/>
                <a:cs typeface="Arial" charset="0"/>
              </a:rPr>
            </a:br>
            <a:r>
              <a:rPr lang="pl-PL" sz="3200" b="1" dirty="0">
                <a:solidFill>
                  <a:srgbClr val="604878">
                    <a:lumMod val="75000"/>
                  </a:srgbClr>
                </a:solidFill>
                <a:latin typeface="Book Antiqua" pitchFamily="18" charset="0"/>
                <a:ea typeface="+mn-ea"/>
                <a:cs typeface="Arial" charset="0"/>
              </a:rPr>
              <a:t>   </a:t>
            </a:r>
            <a:r>
              <a:rPr lang="pl-PL" sz="2400" dirty="0">
                <a:solidFill>
                  <a:srgbClr val="604878">
                    <a:lumMod val="75000"/>
                  </a:srgbClr>
                </a:solidFill>
                <a:latin typeface="Book Antiqua" pitchFamily="18" charset="0"/>
                <a:ea typeface="+mn-ea"/>
                <a:cs typeface="Arial" charset="0"/>
              </a:rPr>
              <a:t/>
            </a:r>
            <a:br>
              <a:rPr lang="pl-PL" sz="2400" dirty="0">
                <a:solidFill>
                  <a:srgbClr val="604878">
                    <a:lumMod val="75000"/>
                  </a:srgbClr>
                </a:solidFill>
                <a:latin typeface="Book Antiqua" pitchFamily="18" charset="0"/>
                <a:ea typeface="+mn-ea"/>
                <a:cs typeface="Arial" charset="0"/>
              </a:rPr>
            </a:br>
            <a:endParaRPr lang="pl-PL" dirty="0"/>
          </a:p>
        </p:txBody>
      </p:sp>
      <p:sp>
        <p:nvSpPr>
          <p:cNvPr id="3" name="Symbol zastępczy zawartości 2"/>
          <p:cNvSpPr>
            <a:spLocks noGrp="1"/>
          </p:cNvSpPr>
          <p:nvPr>
            <p:ph idx="1"/>
          </p:nvPr>
        </p:nvSpPr>
        <p:spPr/>
        <p:txBody>
          <a:bodyPr>
            <a:normAutofit fontScale="85000" lnSpcReduction="10000"/>
          </a:bodyPr>
          <a:lstStyle/>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lgn="ctr">
              <a:buNone/>
            </a:pPr>
            <a:endParaRPr lang="pl-PL" sz="2000" b="1" dirty="0">
              <a:solidFill>
                <a:srgbClr val="002060"/>
              </a:solidFill>
            </a:endParaRPr>
          </a:p>
          <a:p>
            <a:pPr marL="0" indent="0" algn="ctr">
              <a:buNone/>
            </a:pPr>
            <a:endParaRPr lang="pl-PL" sz="2000" b="1" dirty="0">
              <a:solidFill>
                <a:srgbClr val="002060"/>
              </a:solidFill>
            </a:endParaRPr>
          </a:p>
          <a:p>
            <a:pPr marL="0" indent="0" algn="ctr">
              <a:buNone/>
            </a:pPr>
            <a:endParaRPr lang="pl-PL" sz="2000" b="1" dirty="0">
              <a:solidFill>
                <a:srgbClr val="002060"/>
              </a:solidFill>
            </a:endParaRPr>
          </a:p>
          <a:p>
            <a:pPr marL="0" indent="0" algn="ctr">
              <a:buNone/>
            </a:pPr>
            <a:endParaRPr lang="pl-PL" sz="2600" b="1" dirty="0">
              <a:solidFill>
                <a:srgbClr val="002060"/>
              </a:solidFill>
            </a:endParaRPr>
          </a:p>
          <a:p>
            <a:pPr marL="0" indent="0" algn="ctr">
              <a:buNone/>
            </a:pPr>
            <a:r>
              <a:rPr lang="pl-PL" sz="2600" b="1" dirty="0">
                <a:solidFill>
                  <a:srgbClr val="002060"/>
                </a:solidFill>
              </a:rPr>
              <a:t>i początki globalnego rozwoju współczesnego ruchu hospicyjnego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83768" y="1196752"/>
            <a:ext cx="4320480" cy="4466656"/>
          </a:xfrm>
          <a:prstGeom prst="rect">
            <a:avLst/>
          </a:prstGeom>
          <a:noFill/>
          <a:ln>
            <a:noFill/>
          </a:ln>
          <a:effectLst>
            <a:softEdge rad="317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41274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r"/>
            <a:r>
              <a:rPr lang="pl-PL" dirty="0">
                <a:solidFill>
                  <a:srgbClr val="FF0066"/>
                </a:solidFill>
              </a:rPr>
              <a:t/>
            </a:r>
            <a:br>
              <a:rPr lang="pl-PL" dirty="0">
                <a:solidFill>
                  <a:srgbClr val="FF0066"/>
                </a:solidFill>
              </a:rPr>
            </a:br>
            <a:r>
              <a:rPr lang="pl-PL" dirty="0">
                <a:solidFill>
                  <a:srgbClr val="FF0066"/>
                </a:solidFill>
              </a:rPr>
              <a:t/>
            </a:r>
            <a:br>
              <a:rPr lang="pl-PL" dirty="0">
                <a:solidFill>
                  <a:srgbClr val="FF0066"/>
                </a:solidFill>
              </a:rPr>
            </a:br>
            <a:r>
              <a:rPr lang="pl-PL" dirty="0">
                <a:solidFill>
                  <a:srgbClr val="FF0066"/>
                </a:solidFill>
              </a:rPr>
              <a:t/>
            </a:r>
            <a:br>
              <a:rPr lang="pl-PL" dirty="0">
                <a:solidFill>
                  <a:srgbClr val="FF0066"/>
                </a:solidFill>
              </a:rPr>
            </a:br>
            <a:r>
              <a:rPr lang="pl-PL" dirty="0">
                <a:solidFill>
                  <a:srgbClr val="FF0066"/>
                </a:solidFill>
              </a:rPr>
              <a:t/>
            </a:r>
            <a:br>
              <a:rPr lang="pl-PL" dirty="0">
                <a:solidFill>
                  <a:srgbClr val="FF0066"/>
                </a:solidFill>
              </a:rPr>
            </a:br>
            <a:r>
              <a:rPr lang="pl-PL" dirty="0">
                <a:solidFill>
                  <a:srgbClr val="FF0066"/>
                </a:solidFill>
              </a:rPr>
              <a:t/>
            </a:r>
            <a:br>
              <a:rPr lang="pl-PL" dirty="0">
                <a:solidFill>
                  <a:srgbClr val="FF0066"/>
                </a:solidFill>
              </a:rPr>
            </a:br>
            <a:r>
              <a:rPr lang="pl-PL" dirty="0">
                <a:solidFill>
                  <a:srgbClr val="FF0066"/>
                </a:solidFill>
              </a:rPr>
              <a:t/>
            </a:r>
            <a:br>
              <a:rPr lang="pl-PL" dirty="0">
                <a:solidFill>
                  <a:srgbClr val="FF0066"/>
                </a:solidFill>
              </a:rPr>
            </a:br>
            <a:r>
              <a:rPr lang="pl-PL" dirty="0">
                <a:solidFill>
                  <a:srgbClr val="FF0066"/>
                </a:solidFill>
              </a:rPr>
              <a:t/>
            </a:r>
            <a:br>
              <a:rPr lang="pl-PL" dirty="0">
                <a:solidFill>
                  <a:srgbClr val="FF0066"/>
                </a:solidFill>
              </a:rPr>
            </a:br>
            <a:r>
              <a:rPr lang="pl-PL" dirty="0">
                <a:solidFill>
                  <a:srgbClr val="FF0066"/>
                </a:solidFill>
              </a:rPr>
              <a:t/>
            </a:r>
            <a:br>
              <a:rPr lang="pl-PL" dirty="0">
                <a:solidFill>
                  <a:srgbClr val="FF0066"/>
                </a:solidFill>
              </a:rPr>
            </a:br>
            <a:r>
              <a:rPr lang="pl-PL" b="1" dirty="0">
                <a:solidFill>
                  <a:srgbClr val="FF0066"/>
                </a:solidFill>
              </a:rPr>
              <a:t>Pediatryczna opieka paliatywno – hospicyjna</a:t>
            </a:r>
            <a:br>
              <a:rPr lang="pl-PL" b="1" dirty="0">
                <a:solidFill>
                  <a:srgbClr val="FF0066"/>
                </a:solidFill>
              </a:rPr>
            </a:br>
            <a:r>
              <a:rPr lang="pl-PL" b="1" dirty="0">
                <a:solidFill>
                  <a:srgbClr val="FF0066"/>
                </a:solidFill>
              </a:rPr>
              <a:t/>
            </a:r>
            <a:br>
              <a:rPr lang="pl-PL" b="1" dirty="0">
                <a:solidFill>
                  <a:srgbClr val="FF0066"/>
                </a:solidFill>
              </a:rPr>
            </a:br>
            <a:r>
              <a:rPr lang="pl-PL" b="1" dirty="0">
                <a:solidFill>
                  <a:srgbClr val="FF0066"/>
                </a:solidFill>
              </a:rPr>
              <a:t/>
            </a:r>
            <a:br>
              <a:rPr lang="pl-PL" b="1" dirty="0">
                <a:solidFill>
                  <a:srgbClr val="FF0066"/>
                </a:solidFill>
              </a:rPr>
            </a:br>
            <a:r>
              <a:rPr lang="pl-PL" sz="3600" dirty="0">
                <a:solidFill>
                  <a:srgbClr val="FF0066"/>
                </a:solidFill>
              </a:rPr>
              <a:t>mgr </a:t>
            </a:r>
            <a:r>
              <a:rPr lang="pl-PL" sz="3100" dirty="0">
                <a:solidFill>
                  <a:srgbClr val="FF0066"/>
                </a:solidFill>
              </a:rPr>
              <a:t>Kinga</a:t>
            </a:r>
            <a:r>
              <a:rPr lang="pl-PL" sz="3600" dirty="0">
                <a:solidFill>
                  <a:srgbClr val="FF0066"/>
                </a:solidFill>
              </a:rPr>
              <a:t> Czechowicz-Drewniak</a:t>
            </a:r>
            <a:endParaRPr lang="pl-PL" b="1" dirty="0">
              <a:solidFill>
                <a:srgbClr val="FF0066"/>
              </a:solidFill>
            </a:endParaRPr>
          </a:p>
        </p:txBody>
      </p:sp>
    </p:spTree>
    <p:extLst>
      <p:ext uri="{BB962C8B-B14F-4D97-AF65-F5344CB8AC3E}">
        <p14:creationId xmlns:p14="http://schemas.microsoft.com/office/powerpoint/2010/main" xmlns="" val="56940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b="1" dirty="0">
                <a:solidFill>
                  <a:srgbClr val="002060"/>
                </a:solidFill>
              </a:rPr>
              <a:t/>
            </a:r>
            <a:br>
              <a:rPr lang="pl-PL" sz="3600" b="1" dirty="0">
                <a:solidFill>
                  <a:srgbClr val="002060"/>
                </a:solidFill>
              </a:rPr>
            </a:br>
            <a:r>
              <a:rPr lang="pl-PL" sz="3600" b="1" dirty="0">
                <a:solidFill>
                  <a:srgbClr val="002060"/>
                </a:solidFill>
              </a:rPr>
              <a:t>Frances </a:t>
            </a:r>
            <a:r>
              <a:rPr lang="pl-PL" sz="3600" b="1" dirty="0" err="1">
                <a:solidFill>
                  <a:srgbClr val="002060"/>
                </a:solidFill>
              </a:rPr>
              <a:t>Dominica</a:t>
            </a:r>
            <a:r>
              <a:rPr lang="pl-PL" sz="3600" b="1" dirty="0">
                <a:solidFill>
                  <a:srgbClr val="002060"/>
                </a:solidFill>
              </a:rPr>
              <a:t> </a:t>
            </a:r>
            <a:r>
              <a:rPr lang="pl-PL" sz="3600" b="1" dirty="0" err="1">
                <a:solidFill>
                  <a:srgbClr val="002060"/>
                </a:solidFill>
              </a:rPr>
              <a:t>Ritchie</a:t>
            </a:r>
            <a:r>
              <a:rPr lang="pl-PL" sz="3600" b="1" dirty="0">
                <a:solidFill>
                  <a:srgbClr val="002060"/>
                </a:solidFill>
              </a:rPr>
              <a:t/>
            </a:r>
            <a:br>
              <a:rPr lang="pl-PL" sz="3600" b="1" dirty="0">
                <a:solidFill>
                  <a:srgbClr val="002060"/>
                </a:solidFill>
              </a:rPr>
            </a:br>
            <a:r>
              <a:rPr lang="pl-PL" sz="2200" b="1" dirty="0">
                <a:solidFill>
                  <a:srgbClr val="002060"/>
                </a:solidFill>
              </a:rPr>
              <a:t>21 grudnia 1942 UK</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64088" y="1556792"/>
            <a:ext cx="3346698" cy="460851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Prostokąt 2"/>
          <p:cNvSpPr/>
          <p:nvPr/>
        </p:nvSpPr>
        <p:spPr>
          <a:xfrm>
            <a:off x="611560" y="2492896"/>
            <a:ext cx="3744416" cy="1323439"/>
          </a:xfrm>
          <a:prstGeom prst="rect">
            <a:avLst/>
          </a:prstGeom>
        </p:spPr>
        <p:txBody>
          <a:bodyPr wrap="square">
            <a:spAutoFit/>
          </a:bodyPr>
          <a:lstStyle/>
          <a:p>
            <a:r>
              <a:rPr lang="pl-PL" sz="2000" dirty="0">
                <a:solidFill>
                  <a:srgbClr val="002060"/>
                </a:solidFill>
              </a:rPr>
              <a:t>Założycielka pierwszego na Świecie Hospicjum dla Dzieci </a:t>
            </a:r>
            <a:r>
              <a:rPr lang="pl-PL" sz="2000" b="1" dirty="0">
                <a:solidFill>
                  <a:srgbClr val="FF0066"/>
                </a:solidFill>
              </a:rPr>
              <a:t>Helen House.</a:t>
            </a:r>
          </a:p>
          <a:p>
            <a:endParaRPr lang="pl-PL" sz="2000" dirty="0">
              <a:solidFill>
                <a:srgbClr val="002060"/>
              </a:solidFill>
            </a:endParaRPr>
          </a:p>
        </p:txBody>
      </p:sp>
      <p:pic>
        <p:nvPicPr>
          <p:cNvPr id="10245"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3501008"/>
            <a:ext cx="4248472" cy="3096344"/>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32051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Początek działalności hospicjów dla Dzieci na Świecie</a:t>
            </a:r>
          </a:p>
        </p:txBody>
      </p:sp>
      <p:sp>
        <p:nvSpPr>
          <p:cNvPr id="3" name="Prostokąt 2"/>
          <p:cNvSpPr/>
          <p:nvPr/>
        </p:nvSpPr>
        <p:spPr>
          <a:xfrm>
            <a:off x="395536" y="1700808"/>
            <a:ext cx="8280920" cy="4770537"/>
          </a:xfrm>
          <a:prstGeom prst="rect">
            <a:avLst/>
          </a:prstGeom>
        </p:spPr>
        <p:txBody>
          <a:bodyPr wrap="square">
            <a:spAutoFit/>
          </a:bodyPr>
          <a:lstStyle/>
          <a:p>
            <a:pPr marL="285750" indent="-285750">
              <a:buFont typeface="Arial" pitchFamily="34" charset="0"/>
              <a:buChar char="•"/>
            </a:pPr>
            <a:r>
              <a:rPr lang="pl-PL" sz="1600" dirty="0">
                <a:solidFill>
                  <a:srgbClr val="002060"/>
                </a:solidFill>
              </a:rPr>
              <a:t>1982 zostaje otwarte pierwsze dziecięce hospicjum o nazwie „Helen House”, w mieście </a:t>
            </a:r>
            <a:r>
              <a:rPr lang="pl-PL" sz="1600" dirty="0" err="1">
                <a:solidFill>
                  <a:srgbClr val="002060"/>
                </a:solidFill>
              </a:rPr>
              <a:t>Qxford</a:t>
            </a:r>
            <a:r>
              <a:rPr lang="pl-PL" sz="1600" dirty="0">
                <a:solidFill>
                  <a:srgbClr val="002060"/>
                </a:solidFill>
              </a:rPr>
              <a:t> w Wielkiej Brytanii. </a:t>
            </a:r>
          </a:p>
          <a:p>
            <a:pPr marL="285750" indent="-285750">
              <a:buFont typeface="Arial" pitchFamily="34" charset="0"/>
              <a:buChar char="•"/>
            </a:pPr>
            <a:r>
              <a:rPr lang="pl-PL" sz="1600" dirty="0">
                <a:solidFill>
                  <a:srgbClr val="002060"/>
                </a:solidFill>
              </a:rPr>
              <a:t>Potrzeba organizacji placówek wyłącznie dla terminalnie chorych dzieci</a:t>
            </a:r>
          </a:p>
          <a:p>
            <a:r>
              <a:rPr lang="pl-PL" sz="1600" dirty="0">
                <a:solidFill>
                  <a:srgbClr val="002060"/>
                </a:solidFill>
              </a:rPr>
              <a:t>      sprawiła, iż już w 1993 roku w Wielkiej Brytanii działało sześć stacjonarnych</a:t>
            </a:r>
          </a:p>
          <a:p>
            <a:r>
              <a:rPr lang="pl-PL" sz="1600" dirty="0">
                <a:solidFill>
                  <a:srgbClr val="002060"/>
                </a:solidFill>
              </a:rPr>
              <a:t>      hospicjów dla dzieci, zaś osiem następnych znajdowało się w budowie. </a:t>
            </a:r>
          </a:p>
          <a:p>
            <a:pPr marL="285750" indent="-285750">
              <a:buFont typeface="Arial" pitchFamily="34" charset="0"/>
              <a:buChar char="•"/>
            </a:pPr>
            <a:r>
              <a:rPr lang="pl-PL" sz="1600" dirty="0">
                <a:solidFill>
                  <a:srgbClr val="002060"/>
                </a:solidFill>
              </a:rPr>
              <a:t> z czasem powstały zespoły opieki domowej przy oddziałach onkologii dziecięcej</a:t>
            </a:r>
          </a:p>
          <a:p>
            <a:pPr marL="285750" indent="-285750">
              <a:buFont typeface="Arial" pitchFamily="34" charset="0"/>
              <a:buChar char="•"/>
            </a:pPr>
            <a:r>
              <a:rPr lang="pl-PL" sz="1600" dirty="0">
                <a:solidFill>
                  <a:srgbClr val="002060"/>
                </a:solidFill>
              </a:rPr>
              <a:t>Według  projektu profesora Dawida Bauma powstaje </a:t>
            </a:r>
            <a:r>
              <a:rPr lang="en-US" sz="1600" b="1" dirty="0">
                <a:solidFill>
                  <a:srgbClr val="002060"/>
                </a:solidFill>
              </a:rPr>
              <a:t>ACT</a:t>
            </a:r>
            <a:r>
              <a:rPr lang="pl-PL" sz="1600" dirty="0">
                <a:solidFill>
                  <a:srgbClr val="002060"/>
                </a:solidFill>
              </a:rPr>
              <a:t> (</a:t>
            </a:r>
            <a:r>
              <a:rPr lang="en-US" sz="1600" dirty="0">
                <a:solidFill>
                  <a:srgbClr val="002060"/>
                </a:solidFill>
              </a:rPr>
              <a:t>The Association for</a:t>
            </a:r>
          </a:p>
          <a:p>
            <a:pPr marL="285750" indent="-285750">
              <a:buFont typeface="Arial" pitchFamily="34" charset="0"/>
              <a:buChar char="•"/>
            </a:pPr>
            <a:r>
              <a:rPr lang="en-US" sz="1600" dirty="0">
                <a:solidFill>
                  <a:srgbClr val="002060"/>
                </a:solidFill>
              </a:rPr>
              <a:t>Children with Life-</a:t>
            </a:r>
            <a:r>
              <a:rPr lang="en-US" sz="1600" dirty="0" err="1">
                <a:solidFill>
                  <a:srgbClr val="002060"/>
                </a:solidFill>
              </a:rPr>
              <a:t>threathning</a:t>
            </a:r>
            <a:r>
              <a:rPr lang="en-US" sz="1600" dirty="0">
                <a:solidFill>
                  <a:srgbClr val="002060"/>
                </a:solidFill>
              </a:rPr>
              <a:t> of Terminal </a:t>
            </a:r>
            <a:r>
              <a:rPr lang="en-US" sz="1600" dirty="0" err="1">
                <a:solidFill>
                  <a:srgbClr val="002060"/>
                </a:solidFill>
              </a:rPr>
              <a:t>Condidiotns</a:t>
            </a:r>
            <a:r>
              <a:rPr lang="en-US" sz="1600" dirty="0">
                <a:solidFill>
                  <a:srgbClr val="002060"/>
                </a:solidFill>
              </a:rPr>
              <a:t> and their Families</a:t>
            </a:r>
            <a:r>
              <a:rPr lang="pl-PL" sz="1600" dirty="0">
                <a:solidFill>
                  <a:srgbClr val="002060"/>
                </a:solidFill>
              </a:rPr>
              <a:t> tłum. Stowarzyszenie na rzecz dzieci ze schorzeniami zagrażającymi życiu lub w stanach terminalnych i ich rodzin) </a:t>
            </a:r>
          </a:p>
          <a:p>
            <a:pPr marL="285750" indent="-285750">
              <a:buFont typeface="Arial" pitchFamily="34" charset="0"/>
              <a:buChar char="•"/>
            </a:pPr>
            <a:r>
              <a:rPr lang="pl-PL" sz="1600" dirty="0">
                <a:solidFill>
                  <a:srgbClr val="002060"/>
                </a:solidFill>
              </a:rPr>
              <a:t>W połowie lat 90 stało się jasne, że konieczne jest powołanie placówki przeznaczonej dla dzieci z chorobą nowotworową. </a:t>
            </a:r>
          </a:p>
          <a:p>
            <a:pPr marL="285750" indent="-285750">
              <a:buFont typeface="Arial" pitchFamily="34" charset="0"/>
              <a:buChar char="•"/>
            </a:pPr>
            <a:r>
              <a:rPr lang="pl-PL" sz="1600" dirty="0">
                <a:solidFill>
                  <a:srgbClr val="002060"/>
                </a:solidFill>
              </a:rPr>
              <a:t>1 września 1994  w Instytucie Matki i Dziecka w Warszawie roku zainicjowano działalność Poradni Leczenia Bólu dla Dzieci,  co umożliwiło utworzenie Warszawskiego Hospicjum dla Dzieci.</a:t>
            </a:r>
          </a:p>
          <a:p>
            <a:pPr marL="285750" indent="-285750">
              <a:buFont typeface="Arial" pitchFamily="34" charset="0"/>
              <a:buChar char="•"/>
            </a:pPr>
            <a:r>
              <a:rPr lang="pl-PL" sz="1600" dirty="0">
                <a:solidFill>
                  <a:srgbClr val="002060"/>
                </a:solidFill>
              </a:rPr>
              <a:t>W niedługim czasie powstały kolejne: Hospicjum </a:t>
            </a:r>
            <a:r>
              <a:rPr lang="pl-PL" sz="1600" dirty="0" err="1">
                <a:solidFill>
                  <a:srgbClr val="002060"/>
                </a:solidFill>
              </a:rPr>
              <a:t>Corda</a:t>
            </a:r>
            <a:r>
              <a:rPr lang="pl-PL" sz="1600" dirty="0">
                <a:solidFill>
                  <a:srgbClr val="002060"/>
                </a:solidFill>
              </a:rPr>
              <a:t> </a:t>
            </a:r>
            <a:r>
              <a:rPr lang="pl-PL" sz="1600" dirty="0" err="1">
                <a:solidFill>
                  <a:srgbClr val="002060"/>
                </a:solidFill>
              </a:rPr>
              <a:t>Cordis</a:t>
            </a:r>
            <a:r>
              <a:rPr lang="pl-PL" sz="1600" dirty="0">
                <a:solidFill>
                  <a:srgbClr val="002060"/>
                </a:solidFill>
              </a:rPr>
              <a:t> w Mysłowicach i Hospicjum Małego Księcia w Lublinie.</a:t>
            </a:r>
            <a:endParaRPr lang="en-US" sz="1600" dirty="0">
              <a:solidFill>
                <a:srgbClr val="002060"/>
              </a:solidFill>
            </a:endParaRPr>
          </a:p>
          <a:p>
            <a:pPr marL="285750" indent="-285750">
              <a:buFont typeface="Arial" pitchFamily="34" charset="0"/>
              <a:buChar char="•"/>
            </a:pPr>
            <a:endParaRPr lang="pl-PL" sz="1600" dirty="0">
              <a:solidFill>
                <a:srgbClr val="002060"/>
              </a:solidFill>
            </a:endParaRPr>
          </a:p>
          <a:p>
            <a:pPr marL="285750" indent="-285750">
              <a:buFont typeface="Arial" pitchFamily="34" charset="0"/>
              <a:buChar char="•"/>
            </a:pPr>
            <a:endParaRPr lang="pl-PL" sz="1600" dirty="0">
              <a:solidFill>
                <a:srgbClr val="002060"/>
              </a:solidFill>
            </a:endParaRPr>
          </a:p>
          <a:p>
            <a:endParaRPr lang="pl-PL" sz="1600" dirty="0">
              <a:solidFill>
                <a:srgbClr val="002060"/>
              </a:solidFill>
            </a:endParaRPr>
          </a:p>
        </p:txBody>
      </p:sp>
    </p:spTree>
    <p:extLst>
      <p:ext uri="{BB962C8B-B14F-4D97-AF65-F5344CB8AC3E}">
        <p14:creationId xmlns:p14="http://schemas.microsoft.com/office/powerpoint/2010/main" xmlns="" val="2221536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Karta Praw Dziecka Śmiertelnie Chorego w Domu</a:t>
            </a:r>
          </a:p>
        </p:txBody>
      </p:sp>
      <p:sp>
        <p:nvSpPr>
          <p:cNvPr id="3" name="Prostokąt 2"/>
          <p:cNvSpPr/>
          <p:nvPr/>
        </p:nvSpPr>
        <p:spPr>
          <a:xfrm>
            <a:off x="827584" y="2348880"/>
            <a:ext cx="7344816" cy="3785652"/>
          </a:xfrm>
          <a:prstGeom prst="rect">
            <a:avLst/>
          </a:prstGeom>
        </p:spPr>
        <p:txBody>
          <a:bodyPr wrap="square">
            <a:spAutoFit/>
          </a:bodyPr>
          <a:lstStyle/>
          <a:p>
            <a:pPr>
              <a:lnSpc>
                <a:spcPct val="150000"/>
              </a:lnSpc>
            </a:pPr>
            <a:r>
              <a:rPr lang="pl-PL" sz="2000" dirty="0">
                <a:solidFill>
                  <a:srgbClr val="002060"/>
                </a:solidFill>
              </a:rPr>
              <a:t>Rzecznik Praw Obywatelskich dostrzegając potrzebę zapewnienia dzieciom śmiertelnie chorym pełnej opieki</a:t>
            </a:r>
          </a:p>
          <a:p>
            <a:pPr>
              <a:lnSpc>
                <a:spcPct val="150000"/>
              </a:lnSpc>
            </a:pPr>
            <a:r>
              <a:rPr lang="pl-PL" sz="2000" dirty="0">
                <a:solidFill>
                  <a:srgbClr val="002060"/>
                </a:solidFill>
              </a:rPr>
              <a:t>w warunkach domowych, po zapoznaniu się z aktualną sytuacją prawną, a także z dotychczas stosowanymi</a:t>
            </a:r>
          </a:p>
          <a:p>
            <a:pPr>
              <a:lnSpc>
                <a:spcPct val="150000"/>
              </a:lnSpc>
            </a:pPr>
            <a:r>
              <a:rPr lang="pl-PL" sz="2000" dirty="0">
                <a:solidFill>
                  <a:srgbClr val="002060"/>
                </a:solidFill>
              </a:rPr>
              <a:t>zasadami organizacji i finansowania tej opieki, przedstawia Kartę Praw Dziecka Śmiertelnie Chorego w Domu na podstawie ACT.</a:t>
            </a:r>
          </a:p>
          <a:p>
            <a:pPr algn="ctr">
              <a:lnSpc>
                <a:spcPct val="150000"/>
              </a:lnSpc>
            </a:pPr>
            <a:r>
              <a:rPr lang="pl-PL" sz="2000" dirty="0">
                <a:solidFill>
                  <a:srgbClr val="002060"/>
                </a:solidFill>
              </a:rPr>
              <a:t>Wszystkie zapisy Karty mają odniesienie do Ustawy zasadniczej i Konwencji o Prawach Dziecka. </a:t>
            </a:r>
          </a:p>
        </p:txBody>
      </p:sp>
    </p:spTree>
    <p:extLst>
      <p:ext uri="{BB962C8B-B14F-4D97-AF65-F5344CB8AC3E}">
        <p14:creationId xmlns:p14="http://schemas.microsoft.com/office/powerpoint/2010/main" xmlns="" val="509165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Zasady postępowania w opiece paliatywnej nad dziećmi </a:t>
            </a:r>
            <a:r>
              <a:rPr lang="pl-PL" sz="3600" b="1" dirty="0">
                <a:solidFill>
                  <a:srgbClr val="FF0066"/>
                </a:solidFill>
              </a:rPr>
              <a:t>ACT</a:t>
            </a:r>
            <a:br>
              <a:rPr lang="pl-PL" sz="3600" b="1" dirty="0">
                <a:solidFill>
                  <a:srgbClr val="FF0066"/>
                </a:solidFill>
              </a:rPr>
            </a:br>
            <a:r>
              <a:rPr lang="pl-PL" sz="1400" b="1" dirty="0">
                <a:solidFill>
                  <a:srgbClr val="FF0066"/>
                </a:solidFill>
              </a:rPr>
              <a:t>(</a:t>
            </a:r>
            <a:r>
              <a:rPr lang="pl-PL" sz="1600" b="1" dirty="0">
                <a:solidFill>
                  <a:srgbClr val="FF0066"/>
                </a:solidFill>
              </a:rPr>
              <a:t>wg. Stowarzyszenia na Rzecz Dzieci ze Schorzeniami Zagrażającymi Życiu lub w Stanach Terminalnych i ich Rodzin)</a:t>
            </a:r>
          </a:p>
        </p:txBody>
      </p:sp>
      <p:sp>
        <p:nvSpPr>
          <p:cNvPr id="3" name="pole tekstowe 2"/>
          <p:cNvSpPr txBox="1"/>
          <p:nvPr/>
        </p:nvSpPr>
        <p:spPr>
          <a:xfrm>
            <a:off x="857225" y="2214554"/>
            <a:ext cx="8143932" cy="3831818"/>
          </a:xfrm>
          <a:prstGeom prst="rect">
            <a:avLst/>
          </a:prstGeom>
          <a:noFill/>
        </p:spPr>
        <p:txBody>
          <a:bodyPr wrap="square" rtlCol="0">
            <a:spAutoFit/>
          </a:bodyPr>
          <a:lstStyle/>
          <a:p>
            <a:pPr marL="342900" indent="-342900">
              <a:lnSpc>
                <a:spcPct val="150000"/>
              </a:lnSpc>
            </a:pPr>
            <a:r>
              <a:rPr lang="pl-PL" dirty="0">
                <a:solidFill>
                  <a:srgbClr val="FF0066"/>
                </a:solidFill>
              </a:rPr>
              <a:t>1. </a:t>
            </a:r>
            <a:r>
              <a:rPr lang="pl-PL" dirty="0">
                <a:solidFill>
                  <a:srgbClr val="002060"/>
                </a:solidFill>
              </a:rPr>
              <a:t>Każde dziecko będzie traktowane z godnością , szacunkiem i zapewnieniem </a:t>
            </a:r>
          </a:p>
          <a:p>
            <a:pPr marL="342900" indent="-342900">
              <a:lnSpc>
                <a:spcPct val="150000"/>
              </a:lnSpc>
            </a:pPr>
            <a:r>
              <a:rPr lang="pl-PL" dirty="0">
                <a:solidFill>
                  <a:srgbClr val="002060"/>
                </a:solidFill>
              </a:rPr>
              <a:t>prywatności bez względu na jego możliwości psychofizyczne</a:t>
            </a:r>
          </a:p>
          <a:p>
            <a:pPr marL="342900" indent="-342900">
              <a:lnSpc>
                <a:spcPct val="150000"/>
              </a:lnSpc>
            </a:pPr>
            <a:r>
              <a:rPr lang="pl-PL" dirty="0">
                <a:solidFill>
                  <a:srgbClr val="FF0066"/>
                </a:solidFill>
              </a:rPr>
              <a:t>2</a:t>
            </a:r>
            <a:r>
              <a:rPr lang="pl-PL" dirty="0">
                <a:solidFill>
                  <a:srgbClr val="002060"/>
                </a:solidFill>
              </a:rPr>
              <a:t>. Rodzice będą uznawania za głównych opiekunów i traktowani jak partnerzy </a:t>
            </a:r>
          </a:p>
          <a:p>
            <a:pPr marL="342900" indent="-342900">
              <a:lnSpc>
                <a:spcPct val="150000"/>
              </a:lnSpc>
            </a:pPr>
            <a:r>
              <a:rPr lang="pl-PL" dirty="0">
                <a:solidFill>
                  <a:srgbClr val="002060"/>
                </a:solidFill>
              </a:rPr>
              <a:t>podczas</a:t>
            </a:r>
          </a:p>
          <a:p>
            <a:pPr marL="342900" indent="-342900">
              <a:lnSpc>
                <a:spcPct val="150000"/>
              </a:lnSpc>
            </a:pPr>
            <a:r>
              <a:rPr lang="pl-PL" dirty="0">
                <a:solidFill>
                  <a:srgbClr val="002060"/>
                </a:solidFill>
              </a:rPr>
              <a:t>Całej </a:t>
            </a:r>
            <a:r>
              <a:rPr lang="pl-PL" dirty="0" err="1">
                <a:solidFill>
                  <a:srgbClr val="002060"/>
                </a:solidFill>
              </a:rPr>
              <a:t>opiepeki</a:t>
            </a:r>
            <a:r>
              <a:rPr lang="pl-PL" dirty="0">
                <a:solidFill>
                  <a:srgbClr val="002060"/>
                </a:solidFill>
              </a:rPr>
              <a:t> oraz w podejmowaniu wszelkich decyzji dotyczących ich dziecka</a:t>
            </a:r>
          </a:p>
          <a:p>
            <a:pPr marL="342900" indent="-342900">
              <a:lnSpc>
                <a:spcPct val="150000"/>
              </a:lnSpc>
            </a:pPr>
            <a:r>
              <a:rPr lang="pl-PL" dirty="0">
                <a:solidFill>
                  <a:srgbClr val="FF0066"/>
                </a:solidFill>
              </a:rPr>
              <a:t>3</a:t>
            </a:r>
            <a:r>
              <a:rPr lang="pl-PL" dirty="0">
                <a:solidFill>
                  <a:srgbClr val="002060"/>
                </a:solidFill>
              </a:rPr>
              <a:t>. Każde dziecko otrzyma możliwość udziału w podejmowaniu decyzji </a:t>
            </a:r>
          </a:p>
          <a:p>
            <a:pPr marL="342900" indent="-342900">
              <a:lnSpc>
                <a:spcPct val="150000"/>
              </a:lnSpc>
            </a:pPr>
            <a:r>
              <a:rPr lang="pl-PL" dirty="0">
                <a:solidFill>
                  <a:srgbClr val="002060"/>
                </a:solidFill>
              </a:rPr>
              <a:t>dotyczących sprawowanej nad nim opieki, zgodnie ze swoim wiekiem i pojmowaniem</a:t>
            </a:r>
          </a:p>
          <a:p>
            <a:pPr marL="342900" indent="-342900">
              <a:lnSpc>
                <a:spcPct val="150000"/>
              </a:lnSpc>
            </a:pPr>
            <a:r>
              <a:rPr lang="pl-PL" dirty="0">
                <a:solidFill>
                  <a:srgbClr val="FF0066"/>
                </a:solidFill>
              </a:rPr>
              <a:t>4. </a:t>
            </a:r>
            <a:r>
              <a:rPr lang="pl-PL" dirty="0">
                <a:solidFill>
                  <a:srgbClr val="002060"/>
                </a:solidFill>
              </a:rPr>
              <a:t>Uczciwość i szczerość będą podstawowymi zasadami udzielania informacji</a:t>
            </a:r>
          </a:p>
          <a:p>
            <a:pPr marL="342900" indent="-342900">
              <a:lnSpc>
                <a:spcPct val="150000"/>
              </a:lnSpc>
            </a:pPr>
            <a:endParaRPr lang="pl-PL" dirty="0">
              <a:solidFill>
                <a:srgbClr val="00206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Zasady postępowania w opiece paliatywnej nad dziećmi </a:t>
            </a:r>
            <a:r>
              <a:rPr lang="pl-PL" sz="3600" b="1" dirty="0">
                <a:solidFill>
                  <a:srgbClr val="FF0066"/>
                </a:solidFill>
              </a:rPr>
              <a:t>ACT</a:t>
            </a:r>
            <a:br>
              <a:rPr lang="pl-PL" sz="3600" b="1" dirty="0">
                <a:solidFill>
                  <a:srgbClr val="FF0066"/>
                </a:solidFill>
              </a:rPr>
            </a:br>
            <a:r>
              <a:rPr lang="pl-PL" sz="1600" b="1" dirty="0">
                <a:solidFill>
                  <a:srgbClr val="FF0066"/>
                </a:solidFill>
              </a:rPr>
              <a:t>(wg. Stowarzyszenia na Rzecz Dzieci ze Schorzeniami Zagrażającymi Życiu lub w Stanach Terminalnych i ich Rodzin)</a:t>
            </a:r>
            <a:endParaRPr lang="pl-PL" sz="1600" dirty="0"/>
          </a:p>
        </p:txBody>
      </p:sp>
      <p:sp>
        <p:nvSpPr>
          <p:cNvPr id="3" name="pole tekstowe 2"/>
          <p:cNvSpPr txBox="1"/>
          <p:nvPr/>
        </p:nvSpPr>
        <p:spPr>
          <a:xfrm>
            <a:off x="214283" y="2214554"/>
            <a:ext cx="8643998" cy="3831818"/>
          </a:xfrm>
          <a:prstGeom prst="rect">
            <a:avLst/>
          </a:prstGeom>
          <a:noFill/>
        </p:spPr>
        <p:txBody>
          <a:bodyPr wrap="square" rtlCol="0">
            <a:spAutoFit/>
          </a:bodyPr>
          <a:lstStyle/>
          <a:p>
            <a:pPr marL="342900" indent="-342900">
              <a:lnSpc>
                <a:spcPct val="150000"/>
              </a:lnSpc>
            </a:pPr>
            <a:r>
              <a:rPr lang="pl-PL" dirty="0">
                <a:solidFill>
                  <a:srgbClr val="FF0066"/>
                </a:solidFill>
              </a:rPr>
              <a:t>5</a:t>
            </a:r>
            <a:r>
              <a:rPr lang="pl-PL" dirty="0">
                <a:solidFill>
                  <a:srgbClr val="002060"/>
                </a:solidFill>
              </a:rPr>
              <a:t>. Informacja będzie dostępna dla rodziców, a także dla dziecka i rodzeństwa, zgodnie z </a:t>
            </a:r>
          </a:p>
          <a:p>
            <a:pPr marL="342900" indent="-342900">
              <a:lnSpc>
                <a:spcPct val="150000"/>
              </a:lnSpc>
            </a:pPr>
            <a:r>
              <a:rPr lang="pl-PL" dirty="0">
                <a:solidFill>
                  <a:srgbClr val="002060"/>
                </a:solidFill>
              </a:rPr>
              <a:t>ich wiekiem i pojmowaniem. Zainteresowanie innych krewnych w tym zakresie </a:t>
            </a:r>
          </a:p>
          <a:p>
            <a:pPr marL="342900" indent="-342900">
              <a:lnSpc>
                <a:spcPct val="150000"/>
              </a:lnSpc>
            </a:pPr>
            <a:r>
              <a:rPr lang="pl-PL" dirty="0">
                <a:solidFill>
                  <a:srgbClr val="002060"/>
                </a:solidFill>
              </a:rPr>
              <a:t>zostanie również zaspokojone.</a:t>
            </a:r>
          </a:p>
          <a:p>
            <a:pPr marL="342900" indent="-342900">
              <a:lnSpc>
                <a:spcPct val="150000"/>
              </a:lnSpc>
            </a:pPr>
            <a:r>
              <a:rPr lang="pl-PL" dirty="0">
                <a:solidFill>
                  <a:srgbClr val="FF0066"/>
                </a:solidFill>
              </a:rPr>
              <a:t>6</a:t>
            </a:r>
            <a:r>
              <a:rPr lang="pl-PL" dirty="0">
                <a:solidFill>
                  <a:srgbClr val="002060"/>
                </a:solidFill>
              </a:rPr>
              <a:t>. Dom rodzinny pozostanie głównym miejscem opieki, zawsze gdy tylko będzie </a:t>
            </a:r>
          </a:p>
          <a:p>
            <a:pPr marL="342900" indent="-342900">
              <a:lnSpc>
                <a:spcPct val="150000"/>
              </a:lnSpc>
            </a:pPr>
            <a:r>
              <a:rPr lang="pl-PL" dirty="0">
                <a:solidFill>
                  <a:srgbClr val="002060"/>
                </a:solidFill>
              </a:rPr>
              <a:t>to możliwe. Każdy inny rodzaj opieki będzie sprawowany przez wykwalifikowany personel</a:t>
            </a:r>
          </a:p>
          <a:p>
            <a:pPr marL="342900" indent="-342900">
              <a:lnSpc>
                <a:spcPct val="150000"/>
              </a:lnSpc>
            </a:pPr>
            <a:r>
              <a:rPr lang="pl-PL" dirty="0">
                <a:solidFill>
                  <a:srgbClr val="002060"/>
                </a:solidFill>
              </a:rPr>
              <a:t>Pediatryczny w środowisku dostosowanym do potrzeb dziecka.</a:t>
            </a:r>
          </a:p>
          <a:p>
            <a:pPr marL="342900" indent="-342900">
              <a:lnSpc>
                <a:spcPct val="150000"/>
              </a:lnSpc>
            </a:pPr>
            <a:r>
              <a:rPr lang="pl-PL" dirty="0">
                <a:solidFill>
                  <a:srgbClr val="FF0066"/>
                </a:solidFill>
              </a:rPr>
              <a:t>7.</a:t>
            </a:r>
            <a:r>
              <a:rPr lang="pl-PL" dirty="0">
                <a:solidFill>
                  <a:srgbClr val="002060"/>
                </a:solidFill>
              </a:rPr>
              <a:t> Każda rodzina uzyska w miejscu zamieszkania dostęp do 24 – godzinnej</a:t>
            </a:r>
          </a:p>
          <a:p>
            <a:pPr marL="342900" indent="-342900" algn="ctr">
              <a:lnSpc>
                <a:spcPct val="150000"/>
              </a:lnSpc>
            </a:pPr>
            <a:r>
              <a:rPr lang="pl-PL" dirty="0">
                <a:solidFill>
                  <a:srgbClr val="002060"/>
                </a:solidFill>
              </a:rPr>
              <a:t>opieki wielospecjalistycznego zespołu opieki paliatywnej oraz będzie pozostawać pod opieką rejonowego pediatry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Zasady postępowania w opiece paliatywnej nad dziećmi </a:t>
            </a:r>
            <a:r>
              <a:rPr lang="pl-PL" sz="3600" b="1" dirty="0">
                <a:solidFill>
                  <a:srgbClr val="FF0066"/>
                </a:solidFill>
              </a:rPr>
              <a:t>ACT</a:t>
            </a:r>
            <a:br>
              <a:rPr lang="pl-PL" sz="3600" b="1" dirty="0">
                <a:solidFill>
                  <a:srgbClr val="FF0066"/>
                </a:solidFill>
              </a:rPr>
            </a:br>
            <a:r>
              <a:rPr lang="pl-PL" sz="1600" b="1" dirty="0">
                <a:solidFill>
                  <a:srgbClr val="FF0066"/>
                </a:solidFill>
              </a:rPr>
              <a:t>(wg. Stowarzyszenia na Rzecz Dzieci ze Schorzeniami Zagrażającymi Życiu lub w Stanach Terminalnych i ich Rodzin)</a:t>
            </a:r>
            <a:endParaRPr lang="pl-PL" sz="1600" dirty="0"/>
          </a:p>
        </p:txBody>
      </p:sp>
      <p:sp>
        <p:nvSpPr>
          <p:cNvPr id="4" name="pole tekstowe 3"/>
          <p:cNvSpPr txBox="1"/>
          <p:nvPr/>
        </p:nvSpPr>
        <p:spPr>
          <a:xfrm>
            <a:off x="500034" y="1785926"/>
            <a:ext cx="7944419" cy="4486100"/>
          </a:xfrm>
          <a:prstGeom prst="rect">
            <a:avLst/>
          </a:prstGeom>
          <a:noFill/>
        </p:spPr>
        <p:txBody>
          <a:bodyPr wrap="square" rtlCol="0">
            <a:spAutoFit/>
          </a:bodyPr>
          <a:lstStyle/>
          <a:p>
            <a:pPr marL="342900" indent="-342900">
              <a:lnSpc>
                <a:spcPct val="150000"/>
              </a:lnSpc>
            </a:pPr>
            <a:endParaRPr lang="pl-PL" sz="1600" dirty="0">
              <a:solidFill>
                <a:srgbClr val="FF0066"/>
              </a:solidFill>
            </a:endParaRPr>
          </a:p>
          <a:p>
            <a:pPr marL="342900" indent="-342900">
              <a:lnSpc>
                <a:spcPct val="150000"/>
              </a:lnSpc>
            </a:pPr>
            <a:endParaRPr lang="pl-PL" sz="1600" dirty="0">
              <a:solidFill>
                <a:srgbClr val="FF0066"/>
              </a:solidFill>
            </a:endParaRPr>
          </a:p>
          <a:p>
            <a:pPr marL="342900" indent="-342900">
              <a:lnSpc>
                <a:spcPct val="150000"/>
              </a:lnSpc>
            </a:pPr>
            <a:r>
              <a:rPr lang="pl-PL" sz="1600" dirty="0">
                <a:solidFill>
                  <a:srgbClr val="FF0066"/>
                </a:solidFill>
              </a:rPr>
              <a:t>8.</a:t>
            </a:r>
            <a:r>
              <a:rPr lang="pl-PL" sz="1600" dirty="0">
                <a:solidFill>
                  <a:srgbClr val="002060"/>
                </a:solidFill>
              </a:rPr>
              <a:t> duchowe adekwatne do potrzeb. Wsparcie to powinno być dostępne od momentu</a:t>
            </a:r>
          </a:p>
          <a:p>
            <a:pPr marL="342900" indent="-342900">
              <a:lnSpc>
                <a:spcPct val="150000"/>
              </a:lnSpc>
            </a:pPr>
            <a:r>
              <a:rPr lang="pl-PL" sz="1600" dirty="0">
                <a:solidFill>
                  <a:srgbClr val="002060"/>
                </a:solidFill>
              </a:rPr>
              <a:t> rozpoznania i kontynuowane  w trakcie choroby dziecka, jego śmierci i osierocenia</a:t>
            </a:r>
          </a:p>
          <a:p>
            <a:pPr marL="342900" indent="-342900">
              <a:lnSpc>
                <a:spcPct val="150000"/>
              </a:lnSpc>
            </a:pPr>
            <a:r>
              <a:rPr lang="pl-PL" sz="1600" dirty="0">
                <a:solidFill>
                  <a:srgbClr val="FF0066"/>
                </a:solidFill>
              </a:rPr>
              <a:t>9</a:t>
            </a:r>
            <a:r>
              <a:rPr lang="pl-PL" sz="1600" dirty="0">
                <a:solidFill>
                  <a:srgbClr val="002060"/>
                </a:solidFill>
              </a:rPr>
              <a:t>. Każda rodzina będzie przypisana do konkretnego opiekuna, który umożliwi</a:t>
            </a:r>
          </a:p>
          <a:p>
            <a:pPr marL="342900" indent="-342900">
              <a:lnSpc>
                <a:spcPct val="150000"/>
              </a:lnSpc>
            </a:pPr>
            <a:r>
              <a:rPr lang="pl-PL" sz="1600" dirty="0">
                <a:solidFill>
                  <a:srgbClr val="002060"/>
                </a:solidFill>
              </a:rPr>
              <a:t> jej stworzenie odpowiedniego systemu wsparcia</a:t>
            </a:r>
          </a:p>
          <a:p>
            <a:pPr marL="342900" indent="-342900">
              <a:lnSpc>
                <a:spcPct val="150000"/>
              </a:lnSpc>
            </a:pPr>
            <a:r>
              <a:rPr lang="pl-PL" sz="1600" dirty="0">
                <a:solidFill>
                  <a:srgbClr val="FF0066"/>
                </a:solidFill>
              </a:rPr>
              <a:t>10</a:t>
            </a:r>
            <a:r>
              <a:rPr lang="pl-PL" sz="1600" dirty="0">
                <a:solidFill>
                  <a:srgbClr val="002060"/>
                </a:solidFill>
              </a:rPr>
              <a:t>.Każda rodzina otrzyma możliwość konsultacji z pediatrą będącym specjalistą w</a:t>
            </a:r>
          </a:p>
          <a:p>
            <a:pPr marL="342900" indent="-342900">
              <a:lnSpc>
                <a:spcPct val="150000"/>
              </a:lnSpc>
            </a:pPr>
            <a:r>
              <a:rPr lang="pl-PL" sz="1600" dirty="0">
                <a:solidFill>
                  <a:srgbClr val="002060"/>
                </a:solidFill>
              </a:rPr>
              <a:t>zakresie schorzeń dotyczących jej dziecka</a:t>
            </a:r>
          </a:p>
          <a:p>
            <a:pPr marL="342900" indent="-342900">
              <a:lnSpc>
                <a:spcPct val="150000"/>
              </a:lnSpc>
            </a:pPr>
            <a:r>
              <a:rPr lang="pl-PL" sz="1600" dirty="0">
                <a:solidFill>
                  <a:srgbClr val="FF0066"/>
                </a:solidFill>
              </a:rPr>
              <a:t>11</a:t>
            </a:r>
            <a:r>
              <a:rPr lang="pl-PL" sz="1600" dirty="0">
                <a:solidFill>
                  <a:srgbClr val="002060"/>
                </a:solidFill>
              </a:rPr>
              <a:t>. Każda rodzina uzyska  dostęp do elastycznej i fachowej pomocy umożliwiającej </a:t>
            </a:r>
          </a:p>
          <a:p>
            <a:pPr marL="342900" indent="-342900">
              <a:lnSpc>
                <a:spcPct val="150000"/>
              </a:lnSpc>
            </a:pPr>
            <a:r>
              <a:rPr lang="pl-PL" sz="1600" dirty="0">
                <a:solidFill>
                  <a:srgbClr val="002060"/>
                </a:solidFill>
              </a:rPr>
              <a:t>okresowe wytchnienie w codziennych obowiązkach wobec chorego dziecka ,</a:t>
            </a:r>
          </a:p>
          <a:p>
            <a:pPr marL="342900" indent="-342900">
              <a:lnSpc>
                <a:spcPct val="150000"/>
              </a:lnSpc>
            </a:pPr>
            <a:r>
              <a:rPr lang="pl-PL" sz="1600" dirty="0">
                <a:solidFill>
                  <a:srgbClr val="002060"/>
                </a:solidFill>
              </a:rPr>
              <a:t>zarówno we własnym domu  jak i w warunkach „domu poza domem”</a:t>
            </a:r>
          </a:p>
          <a:p>
            <a:pPr marL="342900" indent="-342900">
              <a:lnSpc>
                <a:spcPct val="150000"/>
              </a:lnSpc>
            </a:pPr>
            <a:endParaRPr lang="pl-PL" sz="1600" dirty="0">
              <a:solidFill>
                <a:srgbClr val="00206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Zasady postępowania w opiece paliatywnej nad dziećmi </a:t>
            </a:r>
            <a:r>
              <a:rPr lang="pl-PL" sz="3600" b="1" dirty="0">
                <a:solidFill>
                  <a:srgbClr val="FF0066"/>
                </a:solidFill>
              </a:rPr>
              <a:t>ACT</a:t>
            </a:r>
            <a:br>
              <a:rPr lang="pl-PL" sz="3600" b="1" dirty="0">
                <a:solidFill>
                  <a:srgbClr val="FF0066"/>
                </a:solidFill>
              </a:rPr>
            </a:br>
            <a:r>
              <a:rPr lang="pl-PL" sz="1600" b="1" dirty="0">
                <a:solidFill>
                  <a:srgbClr val="FF0066"/>
                </a:solidFill>
              </a:rPr>
              <a:t>(wg. Stowarzyszenia na Rzecz Dzieci ze Schorzeniami Zagrażającymi Życiu lub w Stanach Terminalnych i ich Rodzin)</a:t>
            </a:r>
            <a:endParaRPr lang="pl-PL" sz="1600" dirty="0"/>
          </a:p>
        </p:txBody>
      </p:sp>
      <p:sp>
        <p:nvSpPr>
          <p:cNvPr id="5" name="pole tekstowe 4"/>
          <p:cNvSpPr txBox="1"/>
          <p:nvPr/>
        </p:nvSpPr>
        <p:spPr>
          <a:xfrm>
            <a:off x="571472" y="2571744"/>
            <a:ext cx="8609152" cy="3416320"/>
          </a:xfrm>
          <a:prstGeom prst="rect">
            <a:avLst/>
          </a:prstGeom>
          <a:noFill/>
        </p:spPr>
        <p:txBody>
          <a:bodyPr wrap="none" rtlCol="0">
            <a:spAutoFit/>
          </a:bodyPr>
          <a:lstStyle/>
          <a:p>
            <a:pPr>
              <a:lnSpc>
                <a:spcPct val="150000"/>
              </a:lnSpc>
            </a:pPr>
            <a:r>
              <a:rPr lang="pl-PL" dirty="0">
                <a:solidFill>
                  <a:srgbClr val="FF0066"/>
                </a:solidFill>
              </a:rPr>
              <a:t>12</a:t>
            </a:r>
            <a:r>
              <a:rPr lang="pl-PL" dirty="0">
                <a:solidFill>
                  <a:srgbClr val="002060"/>
                </a:solidFill>
              </a:rPr>
              <a:t>. Każde dziecko będzie miało zapewniony dostęp do nauki. Dołoży się starań ,</a:t>
            </a:r>
          </a:p>
          <a:p>
            <a:pPr>
              <a:lnSpc>
                <a:spcPct val="150000"/>
              </a:lnSpc>
            </a:pPr>
            <a:r>
              <a:rPr lang="pl-PL" dirty="0">
                <a:solidFill>
                  <a:srgbClr val="002060"/>
                </a:solidFill>
              </a:rPr>
              <a:t>by zachęcić  dziecko do udziału w innych zajęciach</a:t>
            </a:r>
          </a:p>
          <a:p>
            <a:pPr>
              <a:lnSpc>
                <a:spcPct val="150000"/>
              </a:lnSpc>
            </a:pPr>
            <a:r>
              <a:rPr lang="pl-PL" dirty="0">
                <a:solidFill>
                  <a:srgbClr val="FF0066"/>
                </a:solidFill>
              </a:rPr>
              <a:t>13</a:t>
            </a:r>
            <a:r>
              <a:rPr lang="pl-PL" dirty="0">
                <a:solidFill>
                  <a:srgbClr val="002060"/>
                </a:solidFill>
              </a:rPr>
              <a:t>. Potrzeby chorych nastoletnich i młodych dorosłych powinny być ustalone i planowane</a:t>
            </a:r>
          </a:p>
          <a:p>
            <a:pPr>
              <a:lnSpc>
                <a:spcPct val="150000"/>
              </a:lnSpc>
            </a:pPr>
            <a:r>
              <a:rPr lang="pl-PL" dirty="0">
                <a:solidFill>
                  <a:srgbClr val="002060"/>
                </a:solidFill>
              </a:rPr>
              <a:t>Z odpowiednim wyprzedzeniem</a:t>
            </a:r>
          </a:p>
          <a:p>
            <a:pPr>
              <a:lnSpc>
                <a:spcPct val="150000"/>
              </a:lnSpc>
            </a:pPr>
            <a:r>
              <a:rPr lang="pl-PL" dirty="0">
                <a:solidFill>
                  <a:srgbClr val="FF0066"/>
                </a:solidFill>
              </a:rPr>
              <a:t>14</a:t>
            </a:r>
            <a:r>
              <a:rPr lang="pl-PL" dirty="0">
                <a:solidFill>
                  <a:srgbClr val="002060"/>
                </a:solidFill>
              </a:rPr>
              <a:t>. Każda rodzina, w odpowiednim momencie , powinna otrzymać dostęp do </a:t>
            </a:r>
          </a:p>
          <a:p>
            <a:pPr>
              <a:lnSpc>
                <a:spcPct val="150000"/>
              </a:lnSpc>
            </a:pPr>
            <a:r>
              <a:rPr lang="pl-PL" dirty="0">
                <a:solidFill>
                  <a:srgbClr val="002060"/>
                </a:solidFill>
              </a:rPr>
              <a:t>pomocy rzeczowej w tym specjalistycznego sprzętu, dotacji finansowych, odpowiedniego  </a:t>
            </a:r>
          </a:p>
          <a:p>
            <a:pPr>
              <a:lnSpc>
                <a:spcPct val="150000"/>
              </a:lnSpc>
            </a:pPr>
            <a:r>
              <a:rPr lang="pl-PL" dirty="0">
                <a:solidFill>
                  <a:srgbClr val="002060"/>
                </a:solidFill>
              </a:rPr>
              <a:t>Mieszkania i pomocy domowej.</a:t>
            </a:r>
          </a:p>
          <a:p>
            <a:pPr>
              <a:lnSpc>
                <a:spcPct val="150000"/>
              </a:lnSpc>
            </a:pPr>
            <a:endParaRPr lang="pl-PL" dirty="0">
              <a:solidFill>
                <a:srgbClr val="00206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002060"/>
                </a:solidFill>
              </a:rPr>
              <a:t>Opieka paliatywna nad dziećmi</a:t>
            </a:r>
          </a:p>
        </p:txBody>
      </p:sp>
      <p:sp>
        <p:nvSpPr>
          <p:cNvPr id="3" name="pole tekstowe 2"/>
          <p:cNvSpPr txBox="1"/>
          <p:nvPr/>
        </p:nvSpPr>
        <p:spPr>
          <a:xfrm>
            <a:off x="683568" y="2132856"/>
            <a:ext cx="7776864" cy="3737946"/>
          </a:xfrm>
          <a:prstGeom prst="rect">
            <a:avLst/>
          </a:prstGeom>
          <a:noFill/>
        </p:spPr>
        <p:txBody>
          <a:bodyPr wrap="square" rtlCol="0">
            <a:spAutoFit/>
          </a:bodyPr>
          <a:lstStyle/>
          <a:p>
            <a:pPr marL="285750" indent="-285750">
              <a:lnSpc>
                <a:spcPct val="150000"/>
              </a:lnSpc>
              <a:buFont typeface="Arial" pitchFamily="34" charset="0"/>
              <a:buChar char="•"/>
            </a:pPr>
            <a:r>
              <a:rPr lang="pl-PL" sz="2000" dirty="0">
                <a:solidFill>
                  <a:srgbClr val="002060"/>
                </a:solidFill>
              </a:rPr>
              <a:t>Jest aktywnym, całościowym podejściem obejmującym aspekty fizyczne, emocjonalne, społeczne i duchowe</a:t>
            </a:r>
          </a:p>
          <a:p>
            <a:pPr marL="285750" indent="-285750">
              <a:lnSpc>
                <a:spcPct val="150000"/>
              </a:lnSpc>
              <a:buFont typeface="Arial" pitchFamily="34" charset="0"/>
              <a:buChar char="•"/>
            </a:pPr>
            <a:r>
              <a:rPr lang="pl-PL" sz="2000" dirty="0">
                <a:solidFill>
                  <a:srgbClr val="002060"/>
                </a:solidFill>
              </a:rPr>
              <a:t>Ma na celu poprawę jakości życia dziecka i wspieranie jego rodziny</a:t>
            </a:r>
          </a:p>
          <a:p>
            <a:pPr marL="285750" indent="-285750">
              <a:lnSpc>
                <a:spcPct val="150000"/>
              </a:lnSpc>
              <a:buFont typeface="Arial" pitchFamily="34" charset="0"/>
              <a:buChar char="•"/>
            </a:pPr>
            <a:r>
              <a:rPr lang="pl-PL" sz="2000" dirty="0">
                <a:solidFill>
                  <a:srgbClr val="002060"/>
                </a:solidFill>
              </a:rPr>
              <a:t>Obejmuje: </a:t>
            </a:r>
          </a:p>
          <a:p>
            <a:pPr>
              <a:lnSpc>
                <a:spcPct val="150000"/>
              </a:lnSpc>
            </a:pPr>
            <a:r>
              <a:rPr lang="pl-PL" sz="2000" dirty="0">
                <a:solidFill>
                  <a:srgbClr val="002060"/>
                </a:solidFill>
              </a:rPr>
              <a:t>	łagodzenie dolegliwości, </a:t>
            </a:r>
          </a:p>
          <a:p>
            <a:pPr>
              <a:lnSpc>
                <a:spcPct val="150000"/>
              </a:lnSpc>
            </a:pPr>
            <a:r>
              <a:rPr lang="pl-PL" sz="2000" dirty="0">
                <a:solidFill>
                  <a:srgbClr val="002060"/>
                </a:solidFill>
              </a:rPr>
              <a:t>	niesienie ulgi i wytchnienia rodzinie, </a:t>
            </a:r>
          </a:p>
          <a:p>
            <a:pPr>
              <a:lnSpc>
                <a:spcPct val="150000"/>
              </a:lnSpc>
            </a:pPr>
            <a:r>
              <a:rPr lang="pl-PL" sz="2000" dirty="0">
                <a:solidFill>
                  <a:srgbClr val="002060"/>
                </a:solidFill>
              </a:rPr>
              <a:t>	opiekę w czasie umierania i okresie żałoby</a:t>
            </a:r>
          </a:p>
          <a:p>
            <a:pPr>
              <a:lnSpc>
                <a:spcPct val="150000"/>
              </a:lnSpc>
            </a:pPr>
            <a:endParaRPr lang="pl-PL" sz="2000" dirty="0">
              <a:solidFill>
                <a:srgbClr val="002060"/>
              </a:solidFill>
            </a:endParaRPr>
          </a:p>
        </p:txBody>
      </p:sp>
    </p:spTree>
    <p:extLst>
      <p:ext uri="{BB962C8B-B14F-4D97-AF65-F5344CB8AC3E}">
        <p14:creationId xmlns:p14="http://schemas.microsoft.com/office/powerpoint/2010/main" xmlns="" val="4004621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Cela i zadania opieki nad dzieckiem terminalnie chorym</a:t>
            </a:r>
          </a:p>
        </p:txBody>
      </p:sp>
      <p:sp>
        <p:nvSpPr>
          <p:cNvPr id="3" name="pole tekstowe 2"/>
          <p:cNvSpPr txBox="1"/>
          <p:nvPr/>
        </p:nvSpPr>
        <p:spPr>
          <a:xfrm>
            <a:off x="1043608" y="2564904"/>
            <a:ext cx="6355394" cy="3416320"/>
          </a:xfrm>
          <a:prstGeom prst="rect">
            <a:avLst/>
          </a:prstGeom>
          <a:noFill/>
        </p:spPr>
        <p:txBody>
          <a:bodyPr wrap="none" rtlCol="0">
            <a:spAutoFit/>
          </a:bodyPr>
          <a:lstStyle/>
          <a:p>
            <a:pPr marL="285750" indent="-285750">
              <a:lnSpc>
                <a:spcPct val="150000"/>
              </a:lnSpc>
              <a:buFont typeface="Arial" pitchFamily="34" charset="0"/>
              <a:buChar char="•"/>
            </a:pPr>
            <a:r>
              <a:rPr lang="pl-PL" sz="2400" dirty="0">
                <a:solidFill>
                  <a:srgbClr val="002060"/>
                </a:solidFill>
              </a:rPr>
              <a:t>Łagodzenie dolegliwości</a:t>
            </a:r>
          </a:p>
          <a:p>
            <a:pPr marL="285750" indent="-285750">
              <a:lnSpc>
                <a:spcPct val="150000"/>
              </a:lnSpc>
              <a:buFont typeface="Arial" pitchFamily="34" charset="0"/>
              <a:buChar char="•"/>
            </a:pPr>
            <a:r>
              <a:rPr lang="pl-PL" sz="2400" dirty="0">
                <a:solidFill>
                  <a:srgbClr val="002060"/>
                </a:solidFill>
              </a:rPr>
              <a:t>Nawiązanie aktywnej współpracy z rodzicami</a:t>
            </a:r>
          </a:p>
          <a:p>
            <a:pPr marL="285750" indent="-285750">
              <a:lnSpc>
                <a:spcPct val="150000"/>
              </a:lnSpc>
              <a:buFont typeface="Arial" pitchFamily="34" charset="0"/>
              <a:buChar char="•"/>
            </a:pPr>
            <a:r>
              <a:rPr lang="pl-PL" sz="2400" dirty="0">
                <a:solidFill>
                  <a:srgbClr val="002060"/>
                </a:solidFill>
              </a:rPr>
              <a:t>Uważne słuchanie obaw i wątpliwości rodziców</a:t>
            </a:r>
          </a:p>
          <a:p>
            <a:pPr marL="285750" indent="-285750">
              <a:lnSpc>
                <a:spcPct val="150000"/>
              </a:lnSpc>
              <a:buFont typeface="Arial" pitchFamily="34" charset="0"/>
              <a:buChar char="•"/>
            </a:pPr>
            <a:r>
              <a:rPr lang="pl-PL" sz="2400" dirty="0">
                <a:solidFill>
                  <a:srgbClr val="002060"/>
                </a:solidFill>
              </a:rPr>
              <a:t>Dawanie wsparcia</a:t>
            </a:r>
          </a:p>
          <a:p>
            <a:pPr marL="285750" indent="-285750">
              <a:lnSpc>
                <a:spcPct val="150000"/>
              </a:lnSpc>
              <a:buFont typeface="Arial" pitchFamily="34" charset="0"/>
              <a:buChar char="•"/>
            </a:pPr>
            <a:r>
              <a:rPr lang="pl-PL" sz="2400" dirty="0">
                <a:solidFill>
                  <a:srgbClr val="002060"/>
                </a:solidFill>
              </a:rPr>
              <a:t>Udzielanie wskazówek w kwestii dalszej opieki</a:t>
            </a:r>
          </a:p>
          <a:p>
            <a:pPr marL="285750" indent="-285750">
              <a:lnSpc>
                <a:spcPct val="150000"/>
              </a:lnSpc>
              <a:buFont typeface="Arial" pitchFamily="34" charset="0"/>
              <a:buChar char="•"/>
            </a:pPr>
            <a:r>
              <a:rPr lang="pl-PL" sz="2400" dirty="0">
                <a:solidFill>
                  <a:srgbClr val="002060"/>
                </a:solidFill>
              </a:rPr>
              <a:t>Przygotowanie na rozstanie </a:t>
            </a:r>
          </a:p>
        </p:txBody>
      </p:sp>
    </p:spTree>
    <p:extLst>
      <p:ext uri="{BB962C8B-B14F-4D97-AF65-F5344CB8AC3E}">
        <p14:creationId xmlns:p14="http://schemas.microsoft.com/office/powerpoint/2010/main" xmlns="" val="3875669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b="1" dirty="0">
                <a:solidFill>
                  <a:srgbClr val="002060"/>
                </a:solidFill>
                <a:latin typeface="Book Antiqua" pitchFamily="18" charset="0"/>
                <a:cs typeface="Arial" charset="0"/>
              </a:rPr>
              <a:t/>
            </a:r>
            <a:br>
              <a:rPr lang="pl-PL" sz="3600" b="1" dirty="0">
                <a:solidFill>
                  <a:srgbClr val="002060"/>
                </a:solidFill>
                <a:latin typeface="Book Antiqua" pitchFamily="18" charset="0"/>
                <a:cs typeface="Arial" charset="0"/>
              </a:rPr>
            </a:br>
            <a:r>
              <a:rPr lang="pl-PL" sz="3600" b="1" dirty="0">
                <a:solidFill>
                  <a:srgbClr val="002060"/>
                </a:solidFill>
                <a:latin typeface="Book Antiqua" pitchFamily="18" charset="0"/>
                <a:cs typeface="Arial" charset="0"/>
              </a:rPr>
              <a:t/>
            </a:r>
            <a:br>
              <a:rPr lang="pl-PL" sz="3600" b="1" dirty="0">
                <a:solidFill>
                  <a:srgbClr val="002060"/>
                </a:solidFill>
                <a:latin typeface="Book Antiqua" pitchFamily="18" charset="0"/>
                <a:cs typeface="Arial" charset="0"/>
              </a:rPr>
            </a:br>
            <a:r>
              <a:rPr lang="pl-PL" sz="3600" b="1" dirty="0">
                <a:solidFill>
                  <a:srgbClr val="002060"/>
                </a:solidFill>
                <a:latin typeface="Book Antiqua" pitchFamily="18" charset="0"/>
                <a:cs typeface="Arial" charset="0"/>
              </a:rPr>
              <a:t/>
            </a:r>
            <a:br>
              <a:rPr lang="pl-PL" sz="3600" b="1" dirty="0">
                <a:solidFill>
                  <a:srgbClr val="002060"/>
                </a:solidFill>
                <a:latin typeface="Book Antiqua" pitchFamily="18" charset="0"/>
                <a:cs typeface="Arial" charset="0"/>
              </a:rPr>
            </a:br>
            <a:r>
              <a:rPr lang="pl-PL" sz="3600" b="1" dirty="0">
                <a:solidFill>
                  <a:srgbClr val="002060"/>
                </a:solidFill>
                <a:cs typeface="Arial" charset="0"/>
              </a:rPr>
              <a:t>Dawid Taśma</a:t>
            </a:r>
            <a:br>
              <a:rPr lang="pl-PL" sz="3600" b="1" dirty="0">
                <a:solidFill>
                  <a:srgbClr val="002060"/>
                </a:solidFill>
                <a:cs typeface="Arial" charset="0"/>
              </a:rPr>
            </a:br>
            <a:r>
              <a:rPr lang="pl-PL" sz="1800" b="1" dirty="0">
                <a:solidFill>
                  <a:srgbClr val="002060"/>
                </a:solidFill>
                <a:cs typeface="Arial" charset="0"/>
              </a:rPr>
              <a:t>            (1908 – 1948)</a:t>
            </a:r>
            <a:br>
              <a:rPr lang="pl-PL" sz="1800" b="1" dirty="0">
                <a:solidFill>
                  <a:srgbClr val="002060"/>
                </a:solidFill>
                <a:cs typeface="Arial" charset="0"/>
              </a:rPr>
            </a:br>
            <a:endParaRPr lang="pl-PL" dirty="0"/>
          </a:p>
        </p:txBody>
      </p:sp>
      <p:sp>
        <p:nvSpPr>
          <p:cNvPr id="3" name="Symbol zastępczy zawartości 2"/>
          <p:cNvSpPr>
            <a:spLocks noGrp="1"/>
          </p:cNvSpPr>
          <p:nvPr>
            <p:ph idx="1"/>
          </p:nvPr>
        </p:nvSpPr>
        <p:spPr>
          <a:xfrm>
            <a:off x="467544" y="1623764"/>
            <a:ext cx="8229600" cy="4973588"/>
          </a:xfrm>
        </p:spPr>
        <p:txBody>
          <a:bodyPr>
            <a:normAutofit fontScale="92500" lnSpcReduction="20000"/>
          </a:bodyPr>
          <a:lstStyle/>
          <a:p>
            <a:endParaRPr lang="pl-PL" dirty="0"/>
          </a:p>
          <a:p>
            <a:endParaRPr lang="pl-PL" dirty="0"/>
          </a:p>
          <a:p>
            <a:endParaRPr lang="pl-PL" dirty="0"/>
          </a:p>
          <a:p>
            <a:endParaRPr lang="pl-PL" dirty="0"/>
          </a:p>
          <a:p>
            <a:endParaRPr lang="pl-PL" dirty="0"/>
          </a:p>
          <a:p>
            <a:endParaRPr lang="pl-PL" dirty="0"/>
          </a:p>
          <a:p>
            <a:endParaRPr lang="pl-PL" dirty="0"/>
          </a:p>
          <a:p>
            <a:pPr marL="0" indent="0">
              <a:buNone/>
            </a:pPr>
            <a:endParaRPr lang="pl-PL" sz="2000" dirty="0"/>
          </a:p>
          <a:p>
            <a:pPr marL="0" indent="0">
              <a:buNone/>
            </a:pPr>
            <a:endParaRPr lang="pl-PL" sz="2000" dirty="0"/>
          </a:p>
          <a:p>
            <a:pPr marL="0" indent="0">
              <a:buNone/>
            </a:pPr>
            <a:endParaRPr lang="pl-PL" sz="2000" dirty="0"/>
          </a:p>
          <a:p>
            <a:pPr marL="0" indent="0">
              <a:buNone/>
            </a:pPr>
            <a:endParaRPr lang="pl-PL" sz="2000" dirty="0"/>
          </a:p>
          <a:p>
            <a:pPr marL="0" indent="0" algn="ctr">
              <a:buNone/>
            </a:pPr>
            <a:r>
              <a:rPr lang="pl-PL" sz="2000" dirty="0">
                <a:solidFill>
                  <a:srgbClr val="002060"/>
                </a:solidFill>
              </a:rPr>
              <a:t>„</a:t>
            </a:r>
            <a:r>
              <a:rPr lang="en-US" sz="2600" b="1" dirty="0">
                <a:solidFill>
                  <a:srgbClr val="002060"/>
                </a:solidFill>
              </a:rPr>
              <a:t>I will be a window in your home” </a:t>
            </a:r>
          </a:p>
          <a:p>
            <a:pPr marL="0" indent="0" algn="ctr">
              <a:buNone/>
            </a:pPr>
            <a:endParaRPr lang="pl-PL" sz="2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43809" y="1484784"/>
            <a:ext cx="3600400" cy="468052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pole tekstowe 3"/>
          <p:cNvSpPr txBox="1"/>
          <p:nvPr/>
        </p:nvSpPr>
        <p:spPr>
          <a:xfrm>
            <a:off x="1547664" y="6093296"/>
            <a:ext cx="184731" cy="369332"/>
          </a:xfrm>
          <a:prstGeom prst="rect">
            <a:avLst/>
          </a:prstGeom>
          <a:noFill/>
        </p:spPr>
        <p:txBody>
          <a:bodyPr wrap="none" rtlCol="0">
            <a:spAutoFit/>
          </a:bodyPr>
          <a:lstStyle/>
          <a:p>
            <a:endParaRPr lang="pl-PL" dirty="0"/>
          </a:p>
        </p:txBody>
      </p:sp>
    </p:spTree>
    <p:extLst>
      <p:ext uri="{BB962C8B-B14F-4D97-AF65-F5344CB8AC3E}">
        <p14:creationId xmlns:p14="http://schemas.microsoft.com/office/powerpoint/2010/main" xmlns="" val="1309249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b="1" dirty="0">
                <a:solidFill>
                  <a:srgbClr val="002060"/>
                </a:solidFill>
              </a:rPr>
              <a:t/>
            </a:r>
            <a:br>
              <a:rPr lang="pl-PL" sz="3600" b="1" dirty="0">
                <a:solidFill>
                  <a:srgbClr val="002060"/>
                </a:solidFill>
              </a:rPr>
            </a:br>
            <a:r>
              <a:rPr lang="pl-PL" sz="3600" b="1" dirty="0">
                <a:solidFill>
                  <a:srgbClr val="002060"/>
                </a:solidFill>
              </a:rPr>
              <a:t>Kompetencje Zespołu Rodzinnego</a:t>
            </a:r>
          </a:p>
        </p:txBody>
      </p:sp>
      <p:sp>
        <p:nvSpPr>
          <p:cNvPr id="3" name="pole tekstowe 2"/>
          <p:cNvSpPr txBox="1"/>
          <p:nvPr/>
        </p:nvSpPr>
        <p:spPr>
          <a:xfrm>
            <a:off x="1043608" y="2276872"/>
            <a:ext cx="6685100" cy="1938992"/>
          </a:xfrm>
          <a:prstGeom prst="rect">
            <a:avLst/>
          </a:prstGeom>
          <a:noFill/>
        </p:spPr>
        <p:txBody>
          <a:bodyPr wrap="none" rtlCol="0">
            <a:spAutoFit/>
          </a:bodyPr>
          <a:lstStyle/>
          <a:p>
            <a:pPr marL="285750" indent="-285750">
              <a:lnSpc>
                <a:spcPct val="150000"/>
              </a:lnSpc>
              <a:buFont typeface="Arial" pitchFamily="34" charset="0"/>
              <a:buChar char="•"/>
            </a:pPr>
            <a:r>
              <a:rPr lang="pl-PL" sz="2000" dirty="0">
                <a:solidFill>
                  <a:srgbClr val="002060"/>
                </a:solidFill>
              </a:rPr>
              <a:t>Umiejętność nawiązania kontaktu z dzieckiem i jego rodziną</a:t>
            </a:r>
          </a:p>
          <a:p>
            <a:pPr marL="285750" indent="-285750">
              <a:lnSpc>
                <a:spcPct val="150000"/>
              </a:lnSpc>
              <a:buFont typeface="Arial" pitchFamily="34" charset="0"/>
              <a:buChar char="•"/>
            </a:pPr>
            <a:r>
              <a:rPr lang="pl-PL" sz="2000" dirty="0">
                <a:solidFill>
                  <a:srgbClr val="002060"/>
                </a:solidFill>
              </a:rPr>
              <a:t>Zdolność rozumienia dziecięcych przeżyć</a:t>
            </a:r>
          </a:p>
          <a:p>
            <a:pPr marL="285750" indent="-285750">
              <a:lnSpc>
                <a:spcPct val="150000"/>
              </a:lnSpc>
              <a:buFont typeface="Arial" pitchFamily="34" charset="0"/>
              <a:buChar char="•"/>
            </a:pPr>
            <a:r>
              <a:rPr lang="pl-PL" sz="2000" dirty="0">
                <a:solidFill>
                  <a:srgbClr val="002060"/>
                </a:solidFill>
              </a:rPr>
              <a:t>Zdolność rozumienia przeżyć i potrzeb członków rodziny</a:t>
            </a:r>
          </a:p>
          <a:p>
            <a:pPr marL="285750" indent="-285750">
              <a:lnSpc>
                <a:spcPct val="150000"/>
              </a:lnSpc>
              <a:buFont typeface="Arial" pitchFamily="34" charset="0"/>
              <a:buChar char="•"/>
            </a:pPr>
            <a:r>
              <a:rPr lang="pl-PL" sz="2000" dirty="0">
                <a:solidFill>
                  <a:srgbClr val="002060"/>
                </a:solidFill>
              </a:rPr>
              <a:t>Zdolność tworzenia atmosfery zaufania i bezpieczeństwa</a:t>
            </a:r>
          </a:p>
        </p:txBody>
      </p:sp>
    </p:spTree>
    <p:extLst>
      <p:ext uri="{BB962C8B-B14F-4D97-AF65-F5344CB8AC3E}">
        <p14:creationId xmlns:p14="http://schemas.microsoft.com/office/powerpoint/2010/main" xmlns="" val="2442525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b="1" dirty="0">
                <a:solidFill>
                  <a:srgbClr val="002060"/>
                </a:solidFill>
              </a:rPr>
              <a:t/>
            </a:r>
            <a:br>
              <a:rPr lang="pl-PL" sz="3600" b="1" dirty="0">
                <a:solidFill>
                  <a:srgbClr val="002060"/>
                </a:solidFill>
              </a:rPr>
            </a:br>
            <a:r>
              <a:rPr lang="pl-PL" sz="3600" b="1" dirty="0">
                <a:solidFill>
                  <a:srgbClr val="002060"/>
                </a:solidFill>
              </a:rPr>
              <a:t>Miejsce sprawowania opieki</a:t>
            </a:r>
          </a:p>
        </p:txBody>
      </p:sp>
      <p:sp>
        <p:nvSpPr>
          <p:cNvPr id="3" name="pole tekstowe 2"/>
          <p:cNvSpPr txBox="1"/>
          <p:nvPr/>
        </p:nvSpPr>
        <p:spPr>
          <a:xfrm>
            <a:off x="1043608" y="2276872"/>
            <a:ext cx="7896714" cy="3785652"/>
          </a:xfrm>
          <a:prstGeom prst="rect">
            <a:avLst/>
          </a:prstGeom>
          <a:noFill/>
        </p:spPr>
        <p:txBody>
          <a:bodyPr wrap="none" rtlCol="0">
            <a:spAutoFit/>
          </a:bodyPr>
          <a:lstStyle/>
          <a:p>
            <a:pPr>
              <a:lnSpc>
                <a:spcPct val="150000"/>
              </a:lnSpc>
            </a:pPr>
            <a:r>
              <a:rPr lang="pl-PL" sz="2000" dirty="0">
                <a:solidFill>
                  <a:srgbClr val="002060"/>
                </a:solidFill>
              </a:rPr>
              <a:t>Opieka paliatywna nad dzieckiem może być sprawowana:</a:t>
            </a:r>
          </a:p>
          <a:p>
            <a:pPr marL="285750" indent="-285750">
              <a:lnSpc>
                <a:spcPct val="150000"/>
              </a:lnSpc>
              <a:buFont typeface="Arial" pitchFamily="34" charset="0"/>
              <a:buChar char="•"/>
            </a:pPr>
            <a:r>
              <a:rPr lang="pl-PL" sz="2000" dirty="0">
                <a:solidFill>
                  <a:srgbClr val="002060"/>
                </a:solidFill>
              </a:rPr>
              <a:t>W domu</a:t>
            </a:r>
          </a:p>
          <a:p>
            <a:pPr marL="285750" indent="-285750">
              <a:lnSpc>
                <a:spcPct val="150000"/>
              </a:lnSpc>
              <a:buFont typeface="Arial" pitchFamily="34" charset="0"/>
              <a:buChar char="•"/>
            </a:pPr>
            <a:r>
              <a:rPr lang="pl-PL" sz="2000" dirty="0">
                <a:solidFill>
                  <a:srgbClr val="002060"/>
                </a:solidFill>
              </a:rPr>
              <a:t>W oddziale szpitalnym</a:t>
            </a:r>
          </a:p>
          <a:p>
            <a:pPr marL="285750" indent="-285750">
              <a:lnSpc>
                <a:spcPct val="150000"/>
              </a:lnSpc>
              <a:buFont typeface="Arial" pitchFamily="34" charset="0"/>
              <a:buChar char="•"/>
            </a:pPr>
            <a:r>
              <a:rPr lang="pl-PL" sz="2000" dirty="0">
                <a:solidFill>
                  <a:srgbClr val="002060"/>
                </a:solidFill>
              </a:rPr>
              <a:t>W ośrodku stacjonarnym</a:t>
            </a:r>
          </a:p>
          <a:p>
            <a:pPr marL="285750" indent="-285750">
              <a:lnSpc>
                <a:spcPct val="150000"/>
              </a:lnSpc>
              <a:buFont typeface="Arial" pitchFamily="34" charset="0"/>
              <a:buChar char="•"/>
            </a:pPr>
            <a:endParaRPr lang="pl-PL" sz="2000" dirty="0">
              <a:solidFill>
                <a:srgbClr val="002060"/>
              </a:solidFill>
            </a:endParaRPr>
          </a:p>
          <a:p>
            <a:pPr marL="285750" indent="-285750">
              <a:lnSpc>
                <a:spcPct val="150000"/>
              </a:lnSpc>
              <a:buFont typeface="Arial" pitchFamily="34" charset="0"/>
              <a:buChar char="•"/>
            </a:pPr>
            <a:endParaRPr lang="pl-PL" sz="2000" dirty="0">
              <a:solidFill>
                <a:srgbClr val="002060"/>
              </a:solidFill>
            </a:endParaRPr>
          </a:p>
          <a:p>
            <a:pPr>
              <a:lnSpc>
                <a:spcPct val="150000"/>
              </a:lnSpc>
            </a:pPr>
            <a:r>
              <a:rPr lang="pl-PL" sz="2000" b="1" dirty="0">
                <a:solidFill>
                  <a:srgbClr val="002060"/>
                </a:solidFill>
              </a:rPr>
              <a:t>Z punktu widzenia chorego dziecka i jego rodziny  optymalnym miejscem</a:t>
            </a:r>
          </a:p>
          <a:p>
            <a:pPr>
              <a:lnSpc>
                <a:spcPct val="150000"/>
              </a:lnSpc>
            </a:pPr>
            <a:r>
              <a:rPr lang="pl-PL" sz="2000" b="1" dirty="0">
                <a:solidFill>
                  <a:srgbClr val="002060"/>
                </a:solidFill>
              </a:rPr>
              <a:t>jest dom rodzinny</a:t>
            </a:r>
          </a:p>
        </p:txBody>
      </p:sp>
    </p:spTree>
    <p:extLst>
      <p:ext uri="{BB962C8B-B14F-4D97-AF65-F5344CB8AC3E}">
        <p14:creationId xmlns:p14="http://schemas.microsoft.com/office/powerpoint/2010/main" xmlns="" val="2787521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Warunki konieczne do sprawowania domowej opieki nad dziećmi</a:t>
            </a:r>
          </a:p>
        </p:txBody>
      </p:sp>
      <p:sp>
        <p:nvSpPr>
          <p:cNvPr id="3" name="pole tekstowe 2"/>
          <p:cNvSpPr txBox="1"/>
          <p:nvPr/>
        </p:nvSpPr>
        <p:spPr>
          <a:xfrm>
            <a:off x="611560" y="2276872"/>
            <a:ext cx="7218130" cy="2352952"/>
          </a:xfrm>
          <a:prstGeom prst="rect">
            <a:avLst/>
          </a:prstGeom>
          <a:noFill/>
        </p:spPr>
        <p:txBody>
          <a:bodyPr wrap="none" rtlCol="0">
            <a:spAutoFit/>
          </a:bodyPr>
          <a:lstStyle/>
          <a:p>
            <a:pPr marL="285750" indent="-285750">
              <a:lnSpc>
                <a:spcPct val="150000"/>
              </a:lnSpc>
              <a:buFont typeface="Arial" pitchFamily="34" charset="0"/>
              <a:buChar char="•"/>
            </a:pPr>
            <a:r>
              <a:rPr lang="pl-PL" sz="2000" dirty="0">
                <a:solidFill>
                  <a:srgbClr val="002060"/>
                </a:solidFill>
              </a:rPr>
              <a:t>Zakończone zostało leczenie przyczynowe</a:t>
            </a:r>
          </a:p>
          <a:p>
            <a:pPr marL="285750" indent="-285750">
              <a:lnSpc>
                <a:spcPct val="150000"/>
              </a:lnSpc>
              <a:buFont typeface="Arial" pitchFamily="34" charset="0"/>
              <a:buChar char="•"/>
            </a:pPr>
            <a:r>
              <a:rPr lang="pl-PL" sz="2000" dirty="0">
                <a:solidFill>
                  <a:srgbClr val="002060"/>
                </a:solidFill>
              </a:rPr>
              <a:t>Dziecko chce być w domu</a:t>
            </a:r>
          </a:p>
          <a:p>
            <a:pPr marL="285750" indent="-285750">
              <a:lnSpc>
                <a:spcPct val="150000"/>
              </a:lnSpc>
              <a:buFont typeface="Arial" pitchFamily="34" charset="0"/>
              <a:buChar char="•"/>
            </a:pPr>
            <a:r>
              <a:rPr lang="pl-PL" sz="2000" dirty="0">
                <a:solidFill>
                  <a:srgbClr val="002060"/>
                </a:solidFill>
              </a:rPr>
              <a:t>Rodzice pragną, aby dziecko było w domu</a:t>
            </a:r>
          </a:p>
          <a:p>
            <a:pPr marL="285750" indent="-285750">
              <a:lnSpc>
                <a:spcPct val="150000"/>
              </a:lnSpc>
              <a:buFont typeface="Arial" pitchFamily="34" charset="0"/>
              <a:buChar char="•"/>
            </a:pPr>
            <a:r>
              <a:rPr lang="pl-PL" sz="2000" dirty="0">
                <a:solidFill>
                  <a:srgbClr val="002060"/>
                </a:solidFill>
              </a:rPr>
              <a:t>Rodzice, rodzeństwo i inni bliscy uznają własną możliwość opieki </a:t>
            </a:r>
          </a:p>
          <a:p>
            <a:pPr>
              <a:lnSpc>
                <a:spcPct val="150000"/>
              </a:lnSpc>
            </a:pPr>
            <a:r>
              <a:rPr lang="pl-PL" sz="2000" dirty="0">
                <a:solidFill>
                  <a:srgbClr val="002060"/>
                </a:solidFill>
              </a:rPr>
              <a:t>	nad chorym dzieckiem</a:t>
            </a:r>
          </a:p>
        </p:txBody>
      </p:sp>
    </p:spTree>
    <p:extLst>
      <p:ext uri="{BB962C8B-B14F-4D97-AF65-F5344CB8AC3E}">
        <p14:creationId xmlns:p14="http://schemas.microsoft.com/office/powerpoint/2010/main" xmlns="" val="3824753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b="1" dirty="0">
                <a:solidFill>
                  <a:srgbClr val="002060"/>
                </a:solidFill>
              </a:rPr>
              <a:t/>
            </a:r>
            <a:br>
              <a:rPr lang="pl-PL" sz="3600" b="1" dirty="0">
                <a:solidFill>
                  <a:srgbClr val="002060"/>
                </a:solidFill>
              </a:rPr>
            </a:br>
            <a:r>
              <a:rPr lang="pl-PL" sz="3600" b="1" dirty="0">
                <a:solidFill>
                  <a:srgbClr val="002060"/>
                </a:solidFill>
              </a:rPr>
              <a:t>Zasady opieki paliatywnej nad dziećmi</a:t>
            </a:r>
          </a:p>
        </p:txBody>
      </p:sp>
      <p:sp>
        <p:nvSpPr>
          <p:cNvPr id="3" name="pole tekstowe 2"/>
          <p:cNvSpPr txBox="1"/>
          <p:nvPr/>
        </p:nvSpPr>
        <p:spPr>
          <a:xfrm>
            <a:off x="683568" y="2060848"/>
            <a:ext cx="9332619" cy="2862322"/>
          </a:xfrm>
          <a:prstGeom prst="rect">
            <a:avLst/>
          </a:prstGeom>
          <a:noFill/>
        </p:spPr>
        <p:txBody>
          <a:bodyPr wrap="none" rtlCol="0">
            <a:spAutoFit/>
          </a:bodyPr>
          <a:lstStyle/>
          <a:p>
            <a:pPr marL="342900" indent="-342900">
              <a:lnSpc>
                <a:spcPct val="150000"/>
              </a:lnSpc>
              <a:buAutoNum type="arabicPeriod"/>
            </a:pPr>
            <a:r>
              <a:rPr lang="pl-PL" sz="2000" dirty="0">
                <a:solidFill>
                  <a:srgbClr val="002060"/>
                </a:solidFill>
              </a:rPr>
              <a:t>Służenie najlepszym interesom dziecka</a:t>
            </a:r>
          </a:p>
          <a:p>
            <a:pPr marL="342900" indent="-342900">
              <a:lnSpc>
                <a:spcPct val="150000"/>
              </a:lnSpc>
              <a:buAutoNum type="arabicPeriod"/>
            </a:pPr>
            <a:r>
              <a:rPr lang="pl-PL" sz="2000" dirty="0">
                <a:solidFill>
                  <a:srgbClr val="002060"/>
                </a:solidFill>
              </a:rPr>
              <a:t>Szacunek dla życia, godności i autonomii dziecka</a:t>
            </a:r>
          </a:p>
          <a:p>
            <a:pPr marL="342900" indent="-342900">
              <a:lnSpc>
                <a:spcPct val="150000"/>
              </a:lnSpc>
              <a:buAutoNum type="arabicPeriod"/>
            </a:pPr>
            <a:r>
              <a:rPr lang="pl-PL" sz="2000" dirty="0">
                <a:solidFill>
                  <a:srgbClr val="002060"/>
                </a:solidFill>
              </a:rPr>
              <a:t>Akceptacja nieuchronnej śmierci jako naturalnego zakończenia nieuleczalnej choroby</a:t>
            </a:r>
          </a:p>
          <a:p>
            <a:pPr marL="342900" indent="-342900">
              <a:lnSpc>
                <a:spcPct val="150000"/>
              </a:lnSpc>
              <a:buAutoNum type="arabicPeriod"/>
            </a:pPr>
            <a:r>
              <a:rPr lang="pl-PL" sz="2000" dirty="0">
                <a:solidFill>
                  <a:srgbClr val="002060"/>
                </a:solidFill>
              </a:rPr>
              <a:t>Niestosowanie uporczywej terapii w celu przedłużenia życia</a:t>
            </a:r>
          </a:p>
          <a:p>
            <a:pPr marL="342900" indent="-342900">
              <a:lnSpc>
                <a:spcPct val="150000"/>
              </a:lnSpc>
              <a:buAutoNum type="arabicPeriod"/>
            </a:pPr>
            <a:r>
              <a:rPr lang="pl-PL" sz="2000" dirty="0">
                <a:solidFill>
                  <a:srgbClr val="002060"/>
                </a:solidFill>
              </a:rPr>
              <a:t>Ochrona przed działaniami jatrogennymi</a:t>
            </a:r>
          </a:p>
          <a:p>
            <a:pPr marL="342900" indent="-342900">
              <a:lnSpc>
                <a:spcPct val="150000"/>
              </a:lnSpc>
              <a:buAutoNum type="arabicPeriod"/>
            </a:pPr>
            <a:r>
              <a:rPr lang="pl-PL" sz="2000" dirty="0">
                <a:solidFill>
                  <a:srgbClr val="002060"/>
                </a:solidFill>
              </a:rPr>
              <a:t>Niestosowanie eutanazji w celu skrócenia życia</a:t>
            </a:r>
          </a:p>
        </p:txBody>
      </p:sp>
    </p:spTree>
    <p:extLst>
      <p:ext uri="{BB962C8B-B14F-4D97-AF65-F5344CB8AC3E}">
        <p14:creationId xmlns:p14="http://schemas.microsoft.com/office/powerpoint/2010/main" xmlns="" val="9703827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Różnice w pediatrycznej opiece paliatywnej</a:t>
            </a:r>
          </a:p>
        </p:txBody>
      </p:sp>
      <p:sp>
        <p:nvSpPr>
          <p:cNvPr id="3" name="pole tekstowe 2"/>
          <p:cNvSpPr txBox="1"/>
          <p:nvPr/>
        </p:nvSpPr>
        <p:spPr>
          <a:xfrm>
            <a:off x="179511" y="1772816"/>
            <a:ext cx="8784977" cy="4016484"/>
          </a:xfrm>
          <a:prstGeom prst="rect">
            <a:avLst/>
          </a:prstGeom>
          <a:noFill/>
        </p:spPr>
        <p:txBody>
          <a:bodyPr wrap="square" rtlCol="0">
            <a:spAutoFit/>
          </a:bodyPr>
          <a:lstStyle/>
          <a:p>
            <a:pPr>
              <a:lnSpc>
                <a:spcPct val="150000"/>
              </a:lnSpc>
            </a:pPr>
            <a:r>
              <a:rPr lang="pl-PL" sz="2000" dirty="0">
                <a:solidFill>
                  <a:srgbClr val="002060"/>
                </a:solidFill>
              </a:rPr>
              <a:t>Opieka paliatywna skierowana jest do osób nieuleczalnie chorych. Choroby, które </a:t>
            </a:r>
          </a:p>
          <a:p>
            <a:pPr>
              <a:lnSpc>
                <a:spcPct val="150000"/>
              </a:lnSpc>
            </a:pPr>
            <a:r>
              <a:rPr lang="pl-PL" sz="2000" dirty="0">
                <a:solidFill>
                  <a:srgbClr val="002060"/>
                </a:solidFill>
              </a:rPr>
              <a:t>kwalifikują do opieki paliatywnej są różne u dzieci i dorosłych, a niektóre z nich są</a:t>
            </a:r>
          </a:p>
          <a:p>
            <a:pPr>
              <a:lnSpc>
                <a:spcPct val="150000"/>
              </a:lnSpc>
            </a:pPr>
            <a:r>
              <a:rPr lang="pl-PL" sz="2000" dirty="0">
                <a:solidFill>
                  <a:srgbClr val="002060"/>
                </a:solidFill>
              </a:rPr>
              <a:t>specyficzne tylko dla wieku dziecięcego</a:t>
            </a:r>
          </a:p>
          <a:p>
            <a:pPr>
              <a:lnSpc>
                <a:spcPct val="150000"/>
              </a:lnSpc>
            </a:pPr>
            <a:endParaRPr lang="pl-PL" sz="2000" dirty="0">
              <a:solidFill>
                <a:srgbClr val="002060"/>
              </a:solidFill>
            </a:endParaRPr>
          </a:p>
          <a:p>
            <a:pPr marL="285750" indent="-285750">
              <a:lnSpc>
                <a:spcPct val="150000"/>
              </a:lnSpc>
              <a:buFont typeface="Arial" pitchFamily="34" charset="0"/>
              <a:buChar char="•"/>
            </a:pPr>
            <a:r>
              <a:rPr lang="pl-PL" dirty="0">
                <a:solidFill>
                  <a:srgbClr val="002060"/>
                </a:solidFill>
              </a:rPr>
              <a:t>W populacji dorosłych do opieki paliatywnej kierowani są głównie pacjenci z chorobą </a:t>
            </a:r>
          </a:p>
          <a:p>
            <a:pPr>
              <a:lnSpc>
                <a:spcPct val="150000"/>
              </a:lnSpc>
            </a:pPr>
            <a:r>
              <a:rPr lang="pl-PL" dirty="0">
                <a:solidFill>
                  <a:srgbClr val="002060"/>
                </a:solidFill>
              </a:rPr>
              <a:t>	nowotworową i HIV</a:t>
            </a:r>
          </a:p>
          <a:p>
            <a:pPr marL="285750" indent="-285750">
              <a:lnSpc>
                <a:spcPct val="150000"/>
              </a:lnSpc>
              <a:buFont typeface="Arial" pitchFamily="34" charset="0"/>
              <a:buChar char="•"/>
            </a:pPr>
            <a:r>
              <a:rPr lang="pl-PL" dirty="0">
                <a:solidFill>
                  <a:srgbClr val="002060"/>
                </a:solidFill>
              </a:rPr>
              <a:t>Wśród dzieci najczęściej opieką paliatywną objęta jest grupa z chorobami </a:t>
            </a:r>
          </a:p>
          <a:p>
            <a:pPr>
              <a:lnSpc>
                <a:spcPct val="150000"/>
              </a:lnSpc>
            </a:pPr>
            <a:r>
              <a:rPr lang="pl-PL" dirty="0">
                <a:solidFill>
                  <a:srgbClr val="002060"/>
                </a:solidFill>
              </a:rPr>
              <a:t>	neurologicznymi</a:t>
            </a:r>
          </a:p>
          <a:p>
            <a:pPr marL="285750" indent="-285750">
              <a:lnSpc>
                <a:spcPct val="150000"/>
              </a:lnSpc>
              <a:buFont typeface="Arial" pitchFamily="34" charset="0"/>
              <a:buChar char="•"/>
            </a:pPr>
            <a:r>
              <a:rPr lang="pl-PL" dirty="0">
                <a:solidFill>
                  <a:srgbClr val="002060"/>
                </a:solidFill>
              </a:rPr>
              <a:t>Niska liczba umierających dzieci w porównaniu z populacją dorosłych</a:t>
            </a:r>
          </a:p>
        </p:txBody>
      </p:sp>
    </p:spTree>
    <p:extLst>
      <p:ext uri="{BB962C8B-B14F-4D97-AF65-F5344CB8AC3E}">
        <p14:creationId xmlns:p14="http://schemas.microsoft.com/office/powerpoint/2010/main" xmlns="" val="767882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Różnice w pediatrycznej opiece paliatywnej</a:t>
            </a:r>
            <a:endParaRPr lang="pl-PL" sz="3600" dirty="0"/>
          </a:p>
        </p:txBody>
      </p:sp>
      <p:sp>
        <p:nvSpPr>
          <p:cNvPr id="3" name="pole tekstowe 2"/>
          <p:cNvSpPr txBox="1"/>
          <p:nvPr/>
        </p:nvSpPr>
        <p:spPr>
          <a:xfrm>
            <a:off x="323528" y="1700808"/>
            <a:ext cx="8568952" cy="4486100"/>
          </a:xfrm>
          <a:prstGeom prst="rect">
            <a:avLst/>
          </a:prstGeom>
          <a:noFill/>
        </p:spPr>
        <p:txBody>
          <a:bodyPr wrap="square" rtlCol="0">
            <a:spAutoFit/>
          </a:bodyPr>
          <a:lstStyle/>
          <a:p>
            <a:pPr marL="285750" indent="-285750">
              <a:lnSpc>
                <a:spcPct val="150000"/>
              </a:lnSpc>
              <a:buFont typeface="Arial" pitchFamily="34" charset="0"/>
              <a:buChar char="•"/>
            </a:pPr>
            <a:r>
              <a:rPr lang="pl-PL" sz="1600" dirty="0">
                <a:solidFill>
                  <a:srgbClr val="002060"/>
                </a:solidFill>
              </a:rPr>
              <a:t>Przebieg chorób dziecięcych jest zasadniczo inny niż u dorosłych – dziecko ze </a:t>
            </a:r>
          </a:p>
          <a:p>
            <a:pPr>
              <a:lnSpc>
                <a:spcPct val="150000"/>
              </a:lnSpc>
            </a:pPr>
            <a:r>
              <a:rPr lang="pl-PL" sz="1600" dirty="0">
                <a:solidFill>
                  <a:srgbClr val="002060"/>
                </a:solidFill>
              </a:rPr>
              <a:t>schorzeniami ograniczającymi życie może dożyć wczesnej dorosłości, dlatego </a:t>
            </a:r>
          </a:p>
          <a:p>
            <a:pPr>
              <a:lnSpc>
                <a:spcPct val="150000"/>
              </a:lnSpc>
            </a:pPr>
            <a:r>
              <a:rPr lang="pl-PL" sz="1600" dirty="0">
                <a:solidFill>
                  <a:srgbClr val="002060"/>
                </a:solidFill>
              </a:rPr>
              <a:t>opieka paliatywna często rozciąga się w czasie na wiele miesięcy lub lat</a:t>
            </a:r>
          </a:p>
          <a:p>
            <a:pPr>
              <a:lnSpc>
                <a:spcPct val="150000"/>
              </a:lnSpc>
            </a:pPr>
            <a:endParaRPr lang="pl-PL" sz="1600" dirty="0">
              <a:solidFill>
                <a:srgbClr val="002060"/>
              </a:solidFill>
            </a:endParaRPr>
          </a:p>
          <a:p>
            <a:pPr marL="285750" indent="-285750">
              <a:lnSpc>
                <a:spcPct val="150000"/>
              </a:lnSpc>
              <a:buFont typeface="Arial" pitchFamily="34" charset="0"/>
              <a:buChar char="•"/>
            </a:pPr>
            <a:r>
              <a:rPr lang="pl-PL" sz="1600" dirty="0">
                <a:solidFill>
                  <a:srgbClr val="002060"/>
                </a:solidFill>
              </a:rPr>
              <a:t>Dziecko ma inne potrzeby, przeżycia emocjonalne, cechuje je odmienność </a:t>
            </a:r>
          </a:p>
          <a:p>
            <a:pPr>
              <a:lnSpc>
                <a:spcPct val="150000"/>
              </a:lnSpc>
            </a:pPr>
            <a:r>
              <a:rPr lang="pl-PL" sz="1600" dirty="0">
                <a:solidFill>
                  <a:srgbClr val="002060"/>
                </a:solidFill>
              </a:rPr>
              <a:t> problemów psychologicznych, duchowych w porównaniu z osobą dorosłą</a:t>
            </a:r>
          </a:p>
          <a:p>
            <a:pPr>
              <a:lnSpc>
                <a:spcPct val="150000"/>
              </a:lnSpc>
            </a:pPr>
            <a:endParaRPr lang="pl-PL" sz="1600" dirty="0">
              <a:solidFill>
                <a:srgbClr val="002060"/>
              </a:solidFill>
            </a:endParaRPr>
          </a:p>
          <a:p>
            <a:pPr marL="285750" indent="-285750">
              <a:lnSpc>
                <a:spcPct val="150000"/>
              </a:lnSpc>
              <a:buFont typeface="Arial" pitchFamily="34" charset="0"/>
              <a:buChar char="•"/>
            </a:pPr>
            <a:r>
              <a:rPr lang="pl-PL" sz="1600" dirty="0">
                <a:solidFill>
                  <a:srgbClr val="002060"/>
                </a:solidFill>
              </a:rPr>
              <a:t>Niezbędne jest wypracowanie specyficznego modelu zintegrowanej opieki </a:t>
            </a:r>
          </a:p>
          <a:p>
            <a:pPr>
              <a:lnSpc>
                <a:spcPct val="150000"/>
              </a:lnSpc>
            </a:pPr>
            <a:r>
              <a:rPr lang="pl-PL" sz="1600" dirty="0">
                <a:solidFill>
                  <a:srgbClr val="002060"/>
                </a:solidFill>
              </a:rPr>
              <a:t>Wielospecjalistycznej nad całą rodziną dziecka</a:t>
            </a:r>
          </a:p>
          <a:p>
            <a:pPr>
              <a:lnSpc>
                <a:spcPct val="150000"/>
              </a:lnSpc>
            </a:pPr>
            <a:endParaRPr lang="pl-PL" sz="1600" dirty="0">
              <a:solidFill>
                <a:srgbClr val="002060"/>
              </a:solidFill>
            </a:endParaRPr>
          </a:p>
          <a:p>
            <a:pPr marL="285750" indent="-285750">
              <a:lnSpc>
                <a:spcPct val="150000"/>
              </a:lnSpc>
              <a:buFont typeface="Arial" pitchFamily="34" charset="0"/>
              <a:buChar char="•"/>
            </a:pPr>
            <a:r>
              <a:rPr lang="pl-PL" sz="1600" dirty="0">
                <a:solidFill>
                  <a:srgbClr val="002060"/>
                </a:solidFill>
              </a:rPr>
              <a:t>Istnieje konieczność zapewnienia edukacji w trakcie choroby dziecka w stopniu </a:t>
            </a:r>
          </a:p>
          <a:p>
            <a:pPr algn="ctr">
              <a:lnSpc>
                <a:spcPct val="150000"/>
              </a:lnSpc>
            </a:pPr>
            <a:r>
              <a:rPr lang="pl-PL" sz="1600" dirty="0">
                <a:solidFill>
                  <a:srgbClr val="002060"/>
                </a:solidFill>
              </a:rPr>
              <a:t>dostosowanym do jego indywidualnych możliwości i potrzeb</a:t>
            </a:r>
          </a:p>
        </p:txBody>
      </p:sp>
    </p:spTree>
    <p:extLst>
      <p:ext uri="{BB962C8B-B14F-4D97-AF65-F5344CB8AC3E}">
        <p14:creationId xmlns:p14="http://schemas.microsoft.com/office/powerpoint/2010/main" xmlns="" val="13825789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b="1" dirty="0">
                <a:solidFill>
                  <a:srgbClr val="002060"/>
                </a:solidFill>
              </a:rPr>
              <a:t/>
            </a:r>
            <a:br>
              <a:rPr lang="pl-PL" sz="3600" b="1" dirty="0">
                <a:solidFill>
                  <a:srgbClr val="002060"/>
                </a:solidFill>
              </a:rPr>
            </a:br>
            <a:r>
              <a:rPr lang="pl-PL" sz="3600" b="1" dirty="0">
                <a:solidFill>
                  <a:srgbClr val="002060"/>
                </a:solidFill>
              </a:rPr>
              <a:t>Dziecko w sytuacji choroby terminalnej</a:t>
            </a:r>
          </a:p>
        </p:txBody>
      </p:sp>
      <p:sp>
        <p:nvSpPr>
          <p:cNvPr id="3" name="pole tekstowe 2"/>
          <p:cNvSpPr txBox="1"/>
          <p:nvPr/>
        </p:nvSpPr>
        <p:spPr>
          <a:xfrm>
            <a:off x="539552" y="1700808"/>
            <a:ext cx="7920880" cy="4708981"/>
          </a:xfrm>
          <a:prstGeom prst="rect">
            <a:avLst/>
          </a:prstGeom>
          <a:noFill/>
        </p:spPr>
        <p:txBody>
          <a:bodyPr wrap="square" rtlCol="0">
            <a:spAutoFit/>
          </a:bodyPr>
          <a:lstStyle/>
          <a:p>
            <a:r>
              <a:rPr lang="pl-PL" sz="2000" dirty="0">
                <a:solidFill>
                  <a:srgbClr val="002060"/>
                </a:solidFill>
              </a:rPr>
              <a:t>1. Pogarszająca się jakość życia</a:t>
            </a:r>
          </a:p>
          <a:p>
            <a:endParaRPr lang="pl-PL" sz="2000" dirty="0">
              <a:solidFill>
                <a:srgbClr val="002060"/>
              </a:solidFill>
            </a:endParaRPr>
          </a:p>
          <a:p>
            <a:r>
              <a:rPr lang="pl-PL" sz="2000" dirty="0">
                <a:solidFill>
                  <a:srgbClr val="002060"/>
                </a:solidFill>
              </a:rPr>
              <a:t>2. Wpływa na psychikę dziecka i wiąże się  z:</a:t>
            </a:r>
          </a:p>
          <a:p>
            <a:pPr marL="800100" lvl="1" indent="-342900">
              <a:buFont typeface="Arial" pitchFamily="34" charset="0"/>
              <a:buChar char="•"/>
            </a:pPr>
            <a:r>
              <a:rPr lang="pl-PL" sz="2000" dirty="0">
                <a:solidFill>
                  <a:srgbClr val="002060"/>
                </a:solidFill>
              </a:rPr>
              <a:t>cierpieniem</a:t>
            </a:r>
          </a:p>
          <a:p>
            <a:pPr marL="800100" lvl="1" indent="-342900">
              <a:buFont typeface="Arial" pitchFamily="34" charset="0"/>
              <a:buChar char="•"/>
            </a:pPr>
            <a:r>
              <a:rPr lang="pl-PL" sz="2000" dirty="0">
                <a:solidFill>
                  <a:srgbClr val="002060"/>
                </a:solidFill>
              </a:rPr>
              <a:t>zmianą dotychczasowej sytuacji życiowej</a:t>
            </a:r>
          </a:p>
          <a:p>
            <a:pPr marL="800100" lvl="1" indent="-342900">
              <a:buFont typeface="Arial" pitchFamily="34" charset="0"/>
              <a:buChar char="•"/>
            </a:pPr>
            <a:r>
              <a:rPr lang="pl-PL" sz="2000" dirty="0">
                <a:solidFill>
                  <a:srgbClr val="002060"/>
                </a:solidFill>
              </a:rPr>
              <a:t>ograniczeniami wynikającymi z procesu chorobowego i postępowania </a:t>
            </a:r>
          </a:p>
          <a:p>
            <a:pPr lvl="1"/>
            <a:r>
              <a:rPr lang="pl-PL" sz="2000" dirty="0">
                <a:solidFill>
                  <a:srgbClr val="002060"/>
                </a:solidFill>
              </a:rPr>
              <a:t>	diagnostyczno – leczniczego</a:t>
            </a:r>
          </a:p>
          <a:p>
            <a:pPr lvl="1"/>
            <a:endParaRPr lang="pl-PL" sz="2000" dirty="0">
              <a:solidFill>
                <a:srgbClr val="002060"/>
              </a:solidFill>
            </a:endParaRPr>
          </a:p>
          <a:p>
            <a:r>
              <a:rPr lang="pl-PL" sz="2000" dirty="0">
                <a:solidFill>
                  <a:srgbClr val="002060"/>
                </a:solidFill>
              </a:rPr>
              <a:t>3. Wiąże się  z deprywacją potrzeb biologicznych, psychicznych  i społecznych:</a:t>
            </a:r>
          </a:p>
          <a:p>
            <a:pPr marL="800100" lvl="1" indent="-342900" algn="ctr">
              <a:buFont typeface="Arial" pitchFamily="34" charset="0"/>
              <a:buChar char="•"/>
            </a:pPr>
            <a:r>
              <a:rPr lang="pl-PL" sz="2000" dirty="0">
                <a:solidFill>
                  <a:srgbClr val="002060"/>
                </a:solidFill>
              </a:rPr>
              <a:t>bezpieczeństwa</a:t>
            </a:r>
          </a:p>
          <a:p>
            <a:pPr marL="800100" lvl="1" indent="-342900" algn="ctr">
              <a:buFont typeface="Arial" pitchFamily="34" charset="0"/>
              <a:buChar char="•"/>
            </a:pPr>
            <a:r>
              <a:rPr lang="pl-PL" sz="2000" dirty="0">
                <a:solidFill>
                  <a:srgbClr val="002060"/>
                </a:solidFill>
              </a:rPr>
              <a:t>niezależności</a:t>
            </a:r>
          </a:p>
          <a:p>
            <a:pPr marL="800100" lvl="1" indent="-342900" algn="ctr">
              <a:buFont typeface="Arial" pitchFamily="34" charset="0"/>
              <a:buChar char="•"/>
            </a:pPr>
            <a:r>
              <a:rPr lang="pl-PL" sz="2000" dirty="0">
                <a:solidFill>
                  <a:srgbClr val="002060"/>
                </a:solidFill>
              </a:rPr>
              <a:t>uznania</a:t>
            </a:r>
          </a:p>
          <a:p>
            <a:pPr marL="800100" lvl="1" indent="-342900" algn="ctr">
              <a:buFont typeface="Arial" pitchFamily="34" charset="0"/>
              <a:buChar char="•"/>
            </a:pPr>
            <a:r>
              <a:rPr lang="pl-PL" sz="2000" dirty="0">
                <a:solidFill>
                  <a:srgbClr val="002060"/>
                </a:solidFill>
              </a:rPr>
              <a:t>aktywności</a:t>
            </a:r>
          </a:p>
        </p:txBody>
      </p:sp>
    </p:spTree>
    <p:extLst>
      <p:ext uri="{BB962C8B-B14F-4D97-AF65-F5344CB8AC3E}">
        <p14:creationId xmlns:p14="http://schemas.microsoft.com/office/powerpoint/2010/main" xmlns="" val="1967019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Kiedy dziecko przeżywa chorobę jako szczególnie uciążliwą ?</a:t>
            </a:r>
          </a:p>
        </p:txBody>
      </p:sp>
      <p:sp>
        <p:nvSpPr>
          <p:cNvPr id="3" name="pole tekstowe 2"/>
          <p:cNvSpPr txBox="1"/>
          <p:nvPr/>
        </p:nvSpPr>
        <p:spPr>
          <a:xfrm>
            <a:off x="179512" y="2420888"/>
            <a:ext cx="8607425" cy="2400657"/>
          </a:xfrm>
          <a:prstGeom prst="rect">
            <a:avLst/>
          </a:prstGeom>
          <a:noFill/>
        </p:spPr>
        <p:txBody>
          <a:bodyPr wrap="square" rtlCol="0">
            <a:spAutoFit/>
          </a:bodyPr>
          <a:lstStyle/>
          <a:p>
            <a:pPr>
              <a:lnSpc>
                <a:spcPct val="150000"/>
              </a:lnSpc>
            </a:pPr>
            <a:r>
              <a:rPr lang="pl-PL" sz="2000" dirty="0">
                <a:solidFill>
                  <a:srgbClr val="002060"/>
                </a:solidFill>
              </a:rPr>
              <a:t>1 . Nie rokuje poprawy w dalszej perspektywie czasowej i zagraża życiu dziecka</a:t>
            </a:r>
          </a:p>
          <a:p>
            <a:pPr>
              <a:lnSpc>
                <a:spcPct val="150000"/>
              </a:lnSpc>
            </a:pPr>
            <a:r>
              <a:rPr lang="pl-PL" sz="2000" dirty="0">
                <a:solidFill>
                  <a:srgbClr val="002060"/>
                </a:solidFill>
              </a:rPr>
              <a:t>2. Powoduje ból i inne dolegliwości fizyczne</a:t>
            </a:r>
          </a:p>
          <a:p>
            <a:pPr>
              <a:lnSpc>
                <a:spcPct val="150000"/>
              </a:lnSpc>
            </a:pPr>
            <a:r>
              <a:rPr lang="pl-PL" sz="2000" dirty="0">
                <a:solidFill>
                  <a:srgbClr val="002060"/>
                </a:solidFill>
              </a:rPr>
              <a:t>3. Uzależnia od pomocy otoczenia</a:t>
            </a:r>
          </a:p>
          <a:p>
            <a:pPr>
              <a:lnSpc>
                <a:spcPct val="150000"/>
              </a:lnSpc>
            </a:pPr>
            <a:r>
              <a:rPr lang="pl-PL" sz="2000" dirty="0">
                <a:solidFill>
                  <a:srgbClr val="002060"/>
                </a:solidFill>
              </a:rPr>
              <a:t>4. Ogranicza kontakt z rówieśnikami</a:t>
            </a:r>
          </a:p>
          <a:p>
            <a:pPr>
              <a:lnSpc>
                <a:spcPct val="150000"/>
              </a:lnSpc>
            </a:pPr>
            <a:r>
              <a:rPr lang="pl-PL" sz="2000" dirty="0">
                <a:solidFill>
                  <a:srgbClr val="002060"/>
                </a:solidFill>
              </a:rPr>
              <a:t>5. Wymaga trwałej zmiany trybu życia dziecka i jego rodziny</a:t>
            </a:r>
          </a:p>
        </p:txBody>
      </p:sp>
    </p:spTree>
    <p:extLst>
      <p:ext uri="{BB962C8B-B14F-4D97-AF65-F5344CB8AC3E}">
        <p14:creationId xmlns:p14="http://schemas.microsoft.com/office/powerpoint/2010/main" xmlns="" val="1685517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r"/>
            <a:r>
              <a:rPr lang="pl-PL" dirty="0"/>
              <a:t/>
            </a:r>
            <a:br>
              <a:rPr lang="pl-PL" dirty="0"/>
            </a:br>
            <a:r>
              <a:rPr lang="pl-PL" dirty="0"/>
              <a:t/>
            </a:r>
            <a:br>
              <a:rPr lang="pl-PL" dirty="0"/>
            </a:br>
            <a:r>
              <a:rPr lang="pl-PL" dirty="0"/>
              <a:t/>
            </a:r>
            <a:br>
              <a:rPr lang="pl-PL" dirty="0"/>
            </a:br>
            <a:r>
              <a:rPr lang="pl-PL" dirty="0"/>
              <a:t/>
            </a:r>
            <a:br>
              <a:rPr lang="pl-PL" dirty="0"/>
            </a:br>
            <a:r>
              <a:rPr lang="pl-PL" dirty="0"/>
              <a:t/>
            </a:r>
            <a:br>
              <a:rPr lang="pl-PL" dirty="0"/>
            </a:br>
            <a:r>
              <a:rPr lang="pl-PL" dirty="0"/>
              <a:t/>
            </a:r>
            <a:br>
              <a:rPr lang="pl-PL" dirty="0"/>
            </a:br>
            <a:r>
              <a:rPr lang="pl-PL" dirty="0"/>
              <a:t/>
            </a:r>
            <a:br>
              <a:rPr lang="pl-PL" dirty="0"/>
            </a:br>
            <a:r>
              <a:rPr lang="pl-PL" dirty="0"/>
              <a:t/>
            </a:r>
            <a:br>
              <a:rPr lang="pl-PL" dirty="0"/>
            </a:br>
            <a:r>
              <a:rPr lang="pl-PL" dirty="0"/>
              <a:t/>
            </a:r>
            <a:br>
              <a:rPr lang="pl-PL" dirty="0"/>
            </a:br>
            <a:r>
              <a:rPr lang="pl-PL" dirty="0"/>
              <a:t/>
            </a:r>
            <a:br>
              <a:rPr lang="pl-PL" dirty="0"/>
            </a:br>
            <a:r>
              <a:rPr lang="pl-PL" b="1" dirty="0">
                <a:solidFill>
                  <a:srgbClr val="FFC000"/>
                </a:solidFill>
              </a:rPr>
              <a:t>Filozoficzne i etyczne podstawy opieki paliatywno – hospicyjnej</a:t>
            </a:r>
            <a:r>
              <a:rPr lang="pl-PL" sz="4000" b="1" dirty="0">
                <a:solidFill>
                  <a:srgbClr val="FFC000"/>
                </a:solidFill>
              </a:rPr>
              <a:t/>
            </a:r>
            <a:br>
              <a:rPr lang="pl-PL" sz="4000" b="1" dirty="0">
                <a:solidFill>
                  <a:srgbClr val="FFC000"/>
                </a:solidFill>
              </a:rPr>
            </a:br>
            <a:r>
              <a:rPr lang="pl-PL" sz="4000" b="1" dirty="0">
                <a:solidFill>
                  <a:srgbClr val="FFC000"/>
                </a:solidFill>
              </a:rPr>
              <a:t/>
            </a:r>
            <a:br>
              <a:rPr lang="pl-PL" sz="4000" b="1" dirty="0">
                <a:solidFill>
                  <a:srgbClr val="FFC000"/>
                </a:solidFill>
              </a:rPr>
            </a:br>
            <a:r>
              <a:rPr lang="pl-PL" dirty="0"/>
              <a:t/>
            </a:r>
            <a:br>
              <a:rPr lang="pl-PL" dirty="0"/>
            </a:br>
            <a:r>
              <a:rPr lang="pl-PL" dirty="0"/>
              <a:t/>
            </a:r>
            <a:br>
              <a:rPr lang="pl-PL" dirty="0"/>
            </a:br>
            <a:endParaRPr lang="pl-PL" sz="3600" dirty="0"/>
          </a:p>
        </p:txBody>
      </p:sp>
    </p:spTree>
    <p:extLst>
      <p:ext uri="{BB962C8B-B14F-4D97-AF65-F5344CB8AC3E}">
        <p14:creationId xmlns:p14="http://schemas.microsoft.com/office/powerpoint/2010/main" xmlns="" val="26436856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Towarzyszenie w opiece paliatywnej</a:t>
            </a:r>
          </a:p>
        </p:txBody>
      </p:sp>
      <p:sp>
        <p:nvSpPr>
          <p:cNvPr id="3" name="pole tekstowe 2"/>
          <p:cNvSpPr txBox="1"/>
          <p:nvPr/>
        </p:nvSpPr>
        <p:spPr>
          <a:xfrm>
            <a:off x="500034" y="1714488"/>
            <a:ext cx="8225589" cy="3416320"/>
          </a:xfrm>
          <a:prstGeom prst="rect">
            <a:avLst/>
          </a:prstGeom>
          <a:noFill/>
        </p:spPr>
        <p:txBody>
          <a:bodyPr wrap="square" rtlCol="0">
            <a:spAutoFit/>
          </a:bodyPr>
          <a:lstStyle/>
          <a:p>
            <a:r>
              <a:rPr lang="pl-PL" sz="2400" dirty="0">
                <a:solidFill>
                  <a:srgbClr val="FF0066"/>
                </a:solidFill>
              </a:rPr>
              <a:t>Towarzyszenie osobie chorej i umierającej stanowi centralne miejsce w filozofii opieki paliatywnej</a:t>
            </a:r>
          </a:p>
          <a:p>
            <a:endParaRPr lang="pl-PL" sz="2400" dirty="0">
              <a:solidFill>
                <a:srgbClr val="FF0066"/>
              </a:solidFill>
            </a:endParaRPr>
          </a:p>
          <a:p>
            <a:r>
              <a:rPr lang="pl-PL" sz="2400" dirty="0">
                <a:solidFill>
                  <a:srgbClr val="002060"/>
                </a:solidFill>
              </a:rPr>
              <a:t>Towarzyszenie definiowane jest jako </a:t>
            </a:r>
            <a:r>
              <a:rPr lang="pl-PL" sz="2400" b="1" dirty="0">
                <a:solidFill>
                  <a:srgbClr val="002060"/>
                </a:solidFill>
              </a:rPr>
              <a:t>„bycie z”</a:t>
            </a:r>
            <a:r>
              <a:rPr lang="pl-PL" sz="2400" dirty="0">
                <a:solidFill>
                  <a:srgbClr val="002060"/>
                </a:solidFill>
              </a:rPr>
              <a:t>, </a:t>
            </a:r>
            <a:r>
              <a:rPr lang="pl-PL" sz="2400" b="1" dirty="0">
                <a:solidFill>
                  <a:srgbClr val="002060"/>
                </a:solidFill>
              </a:rPr>
              <a:t>„bycie przy”, „bycie obok”, „bycie gotowym, żeby słuchać” </a:t>
            </a:r>
            <a:r>
              <a:rPr lang="pl-PL" sz="2400" dirty="0">
                <a:solidFill>
                  <a:srgbClr val="002060"/>
                </a:solidFill>
              </a:rPr>
              <a:t>czasem w odróżnieniu od „robienia czegoś”. Definicja ta jest nawiązaniem do metafory drogi.</a:t>
            </a:r>
          </a:p>
          <a:p>
            <a:endParaRPr lang="pl-PL" sz="2400" dirty="0">
              <a:solidFill>
                <a:srgbClr val="002060"/>
              </a:solidFill>
            </a:endParaRPr>
          </a:p>
          <a:p>
            <a:r>
              <a:rPr lang="pl-PL" sz="2400" dirty="0">
                <a:solidFill>
                  <a:srgbClr val="002060"/>
                </a:solidFill>
              </a:rPr>
              <a:t>Centralny wymiar towarzyszenia to </a:t>
            </a:r>
            <a:r>
              <a:rPr lang="pl-PL" sz="2400" b="1" dirty="0">
                <a:solidFill>
                  <a:srgbClr val="002060"/>
                </a:solidFill>
              </a:rPr>
              <a:t>obecność </a:t>
            </a:r>
            <a:r>
              <a:rPr lang="pl-PL" sz="2400" dirty="0">
                <a:solidFill>
                  <a:srgbClr val="002060"/>
                </a:solidFill>
              </a:rPr>
              <a:t>i </a:t>
            </a:r>
            <a:r>
              <a:rPr lang="pl-PL" sz="2400" b="1" dirty="0">
                <a:solidFill>
                  <a:srgbClr val="002060"/>
                </a:solidFill>
              </a:rPr>
              <a:t>słuchanie.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764704"/>
            <a:ext cx="8229600" cy="5544616"/>
          </a:xfrm>
        </p:spPr>
        <p:txBody>
          <a:bodyPr>
            <a:normAutofit/>
          </a:bodyPr>
          <a:lstStyle/>
          <a:p>
            <a:pPr lvl="0" fontAlgn="base">
              <a:spcAft>
                <a:spcPct val="0"/>
              </a:spcAft>
              <a:defRPr/>
            </a:pPr>
            <a:r>
              <a:rPr lang="pl-PL" sz="2400" b="1" dirty="0">
                <a:solidFill>
                  <a:srgbClr val="604878">
                    <a:lumMod val="75000"/>
                  </a:srgbClr>
                </a:solidFill>
                <a:latin typeface="Book Antiqua" pitchFamily="18" charset="0"/>
                <a:ea typeface="+mn-ea"/>
                <a:cs typeface="Arial" charset="0"/>
              </a:rPr>
              <a:t/>
            </a:r>
            <a:br>
              <a:rPr lang="pl-PL" sz="2400" b="1" dirty="0">
                <a:solidFill>
                  <a:srgbClr val="604878">
                    <a:lumMod val="75000"/>
                  </a:srgbClr>
                </a:solidFill>
                <a:latin typeface="Book Antiqua" pitchFamily="18" charset="0"/>
                <a:ea typeface="+mn-ea"/>
                <a:cs typeface="Arial" charset="0"/>
              </a:rPr>
            </a:br>
            <a:r>
              <a:rPr lang="pl-PL" sz="2400" b="1" dirty="0">
                <a:solidFill>
                  <a:srgbClr val="604878">
                    <a:lumMod val="75000"/>
                  </a:srgbClr>
                </a:solidFill>
                <a:latin typeface="Book Antiqua" pitchFamily="18" charset="0"/>
                <a:ea typeface="+mn-ea"/>
                <a:cs typeface="Arial" charset="0"/>
              </a:rPr>
              <a:t/>
            </a:r>
            <a:br>
              <a:rPr lang="pl-PL" sz="2400" b="1" dirty="0">
                <a:solidFill>
                  <a:srgbClr val="604878">
                    <a:lumMod val="75000"/>
                  </a:srgbClr>
                </a:solidFill>
                <a:latin typeface="Book Antiqua" pitchFamily="18" charset="0"/>
                <a:ea typeface="+mn-ea"/>
                <a:cs typeface="Arial" charset="0"/>
              </a:rPr>
            </a:br>
            <a:r>
              <a:rPr lang="pl-PL" sz="2400" b="1" dirty="0">
                <a:solidFill>
                  <a:srgbClr val="604878">
                    <a:lumMod val="75000"/>
                  </a:srgbClr>
                </a:solidFill>
                <a:latin typeface="Book Antiqua" pitchFamily="18" charset="0"/>
                <a:ea typeface="+mn-ea"/>
                <a:cs typeface="Arial" charset="0"/>
              </a:rPr>
              <a:t/>
            </a:r>
            <a:br>
              <a:rPr lang="pl-PL" sz="2400" b="1" dirty="0">
                <a:solidFill>
                  <a:srgbClr val="604878">
                    <a:lumMod val="75000"/>
                  </a:srgbClr>
                </a:solidFill>
                <a:latin typeface="Book Antiqua" pitchFamily="18" charset="0"/>
                <a:ea typeface="+mn-ea"/>
                <a:cs typeface="Arial" charset="0"/>
              </a:rPr>
            </a:br>
            <a:r>
              <a:rPr lang="pl-PL" sz="2400" dirty="0">
                <a:solidFill>
                  <a:srgbClr val="002060"/>
                </a:solidFill>
                <a:latin typeface="+mn-lt"/>
                <a:ea typeface="+mn-ea"/>
                <a:cs typeface="Arial" charset="0"/>
              </a:rPr>
              <a:t/>
            </a:r>
            <a:br>
              <a:rPr lang="pl-PL" sz="2400" dirty="0">
                <a:solidFill>
                  <a:srgbClr val="002060"/>
                </a:solidFill>
                <a:latin typeface="+mn-lt"/>
                <a:ea typeface="+mn-ea"/>
                <a:cs typeface="Arial" charset="0"/>
              </a:rPr>
            </a:br>
            <a:r>
              <a:rPr lang="pl-PL" sz="2400" dirty="0">
                <a:solidFill>
                  <a:srgbClr val="002060"/>
                </a:solidFill>
                <a:latin typeface="+mn-lt"/>
                <a:ea typeface="+mn-ea"/>
                <a:cs typeface="Arial" charset="0"/>
              </a:rPr>
              <a:t>Cicely Saunders budowała Hospicjum 17 lat. </a:t>
            </a:r>
            <a:br>
              <a:rPr lang="pl-PL" sz="2400" dirty="0">
                <a:solidFill>
                  <a:srgbClr val="002060"/>
                </a:solidFill>
                <a:latin typeface="+mn-lt"/>
                <a:ea typeface="+mn-ea"/>
                <a:cs typeface="Arial" charset="0"/>
              </a:rPr>
            </a:br>
            <a:r>
              <a:rPr lang="pl-PL" sz="2400" dirty="0">
                <a:solidFill>
                  <a:srgbClr val="002060"/>
                </a:solidFill>
                <a:latin typeface="+mn-lt"/>
                <a:ea typeface="+mn-ea"/>
                <a:cs typeface="Arial" charset="0"/>
              </a:rPr>
              <a:t>Ukończyła i otworzyła Hospicjum św. Krzysztofa w 1967 roku. Hospicjum św. Krzysztofa stało się macierzystą instytucją, która wykształciła ponad pięćdziesiąt tysięcy specjalistów z opieki hospicyjnej.</a:t>
            </a:r>
            <a:br>
              <a:rPr lang="pl-PL" sz="2400" dirty="0">
                <a:solidFill>
                  <a:srgbClr val="002060"/>
                </a:solidFill>
                <a:latin typeface="+mn-lt"/>
                <a:ea typeface="+mn-ea"/>
                <a:cs typeface="Arial" charset="0"/>
              </a:rPr>
            </a:br>
            <a:r>
              <a:rPr lang="pl-PL" sz="2400" dirty="0">
                <a:solidFill>
                  <a:srgbClr val="002060"/>
                </a:solidFill>
                <a:latin typeface="+mn-lt"/>
                <a:ea typeface="+mn-ea"/>
                <a:cs typeface="Arial" charset="0"/>
              </a:rPr>
              <a:t> W 1969 roku opracowała pionierski program opieki domowej.     </a:t>
            </a:r>
            <a:br>
              <a:rPr lang="pl-PL" sz="2400" dirty="0">
                <a:solidFill>
                  <a:srgbClr val="002060"/>
                </a:solidFill>
                <a:latin typeface="+mn-lt"/>
                <a:ea typeface="+mn-ea"/>
                <a:cs typeface="Arial" charset="0"/>
              </a:rPr>
            </a:br>
            <a:r>
              <a:rPr lang="pl-PL" sz="2400" dirty="0">
                <a:solidFill>
                  <a:srgbClr val="002060"/>
                </a:solidFill>
                <a:latin typeface="+mn-lt"/>
                <a:ea typeface="+mn-ea"/>
                <a:cs typeface="Arial" charset="0"/>
              </a:rPr>
              <a:t/>
            </a:r>
            <a:br>
              <a:rPr lang="pl-PL" sz="2400" dirty="0">
                <a:solidFill>
                  <a:srgbClr val="002060"/>
                </a:solidFill>
                <a:latin typeface="+mn-lt"/>
                <a:ea typeface="+mn-ea"/>
                <a:cs typeface="Arial" charset="0"/>
              </a:rPr>
            </a:br>
            <a:r>
              <a:rPr lang="pl-PL" sz="2400" dirty="0">
                <a:solidFill>
                  <a:srgbClr val="002060"/>
                </a:solidFill>
                <a:latin typeface="+mn-lt"/>
                <a:ea typeface="+mn-ea"/>
                <a:cs typeface="Arial" charset="0"/>
              </a:rPr>
              <a:t/>
            </a:r>
            <a:br>
              <a:rPr lang="pl-PL" sz="2400" dirty="0">
                <a:solidFill>
                  <a:srgbClr val="002060"/>
                </a:solidFill>
                <a:latin typeface="+mn-lt"/>
                <a:ea typeface="+mn-ea"/>
                <a:cs typeface="Arial" charset="0"/>
              </a:rPr>
            </a:br>
            <a:r>
              <a:rPr lang="pl-PL" sz="2400" dirty="0">
                <a:solidFill>
                  <a:srgbClr val="604878">
                    <a:lumMod val="75000"/>
                  </a:srgbClr>
                </a:solidFill>
                <a:latin typeface="Book Antiqua" pitchFamily="18" charset="0"/>
                <a:ea typeface="+mn-ea"/>
                <a:cs typeface="Arial" charset="0"/>
              </a:rPr>
              <a:t/>
            </a:r>
            <a:br>
              <a:rPr lang="pl-PL" sz="2400" dirty="0">
                <a:solidFill>
                  <a:srgbClr val="604878">
                    <a:lumMod val="75000"/>
                  </a:srgbClr>
                </a:solidFill>
                <a:latin typeface="Book Antiqua" pitchFamily="18" charset="0"/>
                <a:ea typeface="+mn-ea"/>
                <a:cs typeface="Arial" charset="0"/>
              </a:rPr>
            </a:br>
            <a:endParaRPr lang="pl-PL" sz="2400" b="1" dirty="0">
              <a:solidFill>
                <a:srgbClr val="9F2936">
                  <a:lumMod val="75000"/>
                </a:srgbClr>
              </a:solidFill>
              <a:latin typeface="Book Antiqua" pitchFamily="18" charset="0"/>
              <a:ea typeface="+mn-ea"/>
              <a:cs typeface="Arial" charset="0"/>
            </a:endParaRPr>
          </a:p>
        </p:txBody>
      </p:sp>
    </p:spTree>
    <p:extLst>
      <p:ext uri="{BB962C8B-B14F-4D97-AF65-F5344CB8AC3E}">
        <p14:creationId xmlns:p14="http://schemas.microsoft.com/office/powerpoint/2010/main" xmlns="" val="40735913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Towarzyszenie dziecku</a:t>
            </a:r>
          </a:p>
        </p:txBody>
      </p:sp>
      <p:sp>
        <p:nvSpPr>
          <p:cNvPr id="3" name="pole tekstowe 2"/>
          <p:cNvSpPr txBox="1"/>
          <p:nvPr/>
        </p:nvSpPr>
        <p:spPr>
          <a:xfrm>
            <a:off x="714348" y="1785926"/>
            <a:ext cx="7971926" cy="3970318"/>
          </a:xfrm>
          <a:prstGeom prst="rect">
            <a:avLst/>
          </a:prstGeom>
          <a:noFill/>
        </p:spPr>
        <p:txBody>
          <a:bodyPr wrap="none" rtlCol="0">
            <a:spAutoFit/>
          </a:bodyPr>
          <a:lstStyle/>
          <a:p>
            <a:r>
              <a:rPr lang="pl-PL" i="1" dirty="0">
                <a:solidFill>
                  <a:srgbClr val="FF0066"/>
                </a:solidFill>
              </a:rPr>
              <a:t>„Jest towarzyszeniem jego samotności i mimo, że nie może jej zapełnić, jest </a:t>
            </a:r>
          </a:p>
          <a:p>
            <a:r>
              <a:rPr lang="pl-PL" i="1" dirty="0">
                <a:solidFill>
                  <a:srgbClr val="FF0066"/>
                </a:solidFill>
              </a:rPr>
              <a:t>świadectwem miłości i nieopuszczenia.  Jest towarzyszeniem w cierpieniu, którego </a:t>
            </a:r>
          </a:p>
          <a:p>
            <a:r>
              <a:rPr lang="pl-PL" i="1" dirty="0">
                <a:solidFill>
                  <a:srgbClr val="FF0066"/>
                </a:solidFill>
              </a:rPr>
              <a:t>co prawda nie może odjąć, ale być może czyni je łatwiejszym do zniesienia.”</a:t>
            </a:r>
          </a:p>
          <a:p>
            <a:endParaRPr lang="pl-PL" i="1" dirty="0">
              <a:solidFill>
                <a:srgbClr val="FF0066"/>
              </a:solidFill>
            </a:endParaRPr>
          </a:p>
          <a:p>
            <a:pPr>
              <a:lnSpc>
                <a:spcPct val="150000"/>
              </a:lnSpc>
            </a:pPr>
            <a:r>
              <a:rPr lang="pl-PL" sz="2000" dirty="0">
                <a:solidFill>
                  <a:srgbClr val="002060"/>
                </a:solidFill>
              </a:rPr>
              <a:t>Oznacza:</a:t>
            </a:r>
          </a:p>
          <a:p>
            <a:pPr>
              <a:lnSpc>
                <a:spcPct val="150000"/>
              </a:lnSpc>
              <a:buFont typeface="Arial" pitchFamily="34" charset="0"/>
              <a:buChar char="•"/>
            </a:pPr>
            <a:r>
              <a:rPr lang="pl-PL" sz="2000" dirty="0">
                <a:solidFill>
                  <a:srgbClr val="002060"/>
                </a:solidFill>
              </a:rPr>
              <a:t> Zostać z dzieckiem, aż do końca, towarzyszyć jego codzienności, zabawom</a:t>
            </a:r>
          </a:p>
          <a:p>
            <a:pPr>
              <a:lnSpc>
                <a:spcPct val="150000"/>
              </a:lnSpc>
              <a:buFont typeface="Arial" pitchFamily="34" charset="0"/>
              <a:buChar char="•"/>
            </a:pPr>
            <a:r>
              <a:rPr lang="pl-PL" sz="2000" dirty="0">
                <a:solidFill>
                  <a:srgbClr val="002060"/>
                </a:solidFill>
              </a:rPr>
              <a:t>Słuchać go z otwartością</a:t>
            </a:r>
          </a:p>
          <a:p>
            <a:pPr>
              <a:lnSpc>
                <a:spcPct val="150000"/>
              </a:lnSpc>
              <a:buFont typeface="Arial" pitchFamily="34" charset="0"/>
              <a:buChar char="•"/>
            </a:pPr>
            <a:r>
              <a:rPr lang="pl-PL" sz="2000" dirty="0">
                <a:solidFill>
                  <a:srgbClr val="002060"/>
                </a:solidFill>
              </a:rPr>
              <a:t>Zaakceptować to czego nie da się usprawiedliwić</a:t>
            </a:r>
          </a:p>
          <a:p>
            <a:pPr>
              <a:lnSpc>
                <a:spcPct val="150000"/>
              </a:lnSpc>
              <a:buFont typeface="Arial" pitchFamily="34" charset="0"/>
              <a:buChar char="•"/>
            </a:pPr>
            <a:r>
              <a:rPr lang="pl-PL" sz="2000" dirty="0">
                <a:solidFill>
                  <a:srgbClr val="002060"/>
                </a:solidFill>
              </a:rPr>
              <a:t> być blisko, rozumieć potrzeby wynikające z naturalnego rozwoju</a:t>
            </a:r>
          </a:p>
          <a:p>
            <a:pPr>
              <a:lnSpc>
                <a:spcPct val="150000"/>
              </a:lnSpc>
              <a:buFont typeface="Arial" pitchFamily="34" charset="0"/>
              <a:buChar char="•"/>
            </a:pPr>
            <a:r>
              <a:rPr lang="pl-PL" sz="2000" dirty="0">
                <a:solidFill>
                  <a:srgbClr val="002060"/>
                </a:solidFill>
              </a:rPr>
              <a:t> sprawiać drobne przyjemności</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Towarzyszenie rodzicom dziecka terminalnie chorego</a:t>
            </a:r>
          </a:p>
        </p:txBody>
      </p:sp>
      <p:sp>
        <p:nvSpPr>
          <p:cNvPr id="4" name="pole tekstowe 3"/>
          <p:cNvSpPr txBox="1"/>
          <p:nvPr/>
        </p:nvSpPr>
        <p:spPr>
          <a:xfrm>
            <a:off x="611560" y="2708920"/>
            <a:ext cx="7003853" cy="2092881"/>
          </a:xfrm>
          <a:prstGeom prst="rect">
            <a:avLst/>
          </a:prstGeom>
          <a:noFill/>
        </p:spPr>
        <p:txBody>
          <a:bodyPr wrap="square" rtlCol="0">
            <a:spAutoFit/>
          </a:bodyPr>
          <a:lstStyle/>
          <a:p>
            <a:r>
              <a:rPr lang="pl-PL" sz="2000" dirty="0">
                <a:solidFill>
                  <a:srgbClr val="002060"/>
                </a:solidFill>
              </a:rPr>
              <a:t>Zadania rodziców w okresie terminalnym choroby dziecka:</a:t>
            </a:r>
          </a:p>
          <a:p>
            <a:endParaRPr lang="pl-PL" sz="2000" dirty="0">
              <a:solidFill>
                <a:srgbClr val="002060"/>
              </a:solidFill>
            </a:endParaRPr>
          </a:p>
          <a:p>
            <a:pPr>
              <a:lnSpc>
                <a:spcPct val="150000"/>
              </a:lnSpc>
              <a:buFont typeface="Arial" pitchFamily="34" charset="0"/>
              <a:buChar char="•"/>
            </a:pPr>
            <a:r>
              <a:rPr lang="pl-PL" sz="2000" dirty="0">
                <a:solidFill>
                  <a:srgbClr val="002060"/>
                </a:solidFill>
              </a:rPr>
              <a:t> Opieka nad dzieckiem</a:t>
            </a:r>
          </a:p>
          <a:p>
            <a:pPr>
              <a:lnSpc>
                <a:spcPct val="150000"/>
              </a:lnSpc>
              <a:buFont typeface="Arial" pitchFamily="34" charset="0"/>
              <a:buChar char="•"/>
            </a:pPr>
            <a:r>
              <a:rPr lang="pl-PL" sz="2000" dirty="0">
                <a:solidFill>
                  <a:srgbClr val="002060"/>
                </a:solidFill>
              </a:rPr>
              <a:t> Współdziałanie z personelem dla łagodzenia objawów choroby</a:t>
            </a:r>
          </a:p>
          <a:p>
            <a:pPr>
              <a:lnSpc>
                <a:spcPct val="150000"/>
              </a:lnSpc>
              <a:buFont typeface="Arial" pitchFamily="34" charset="0"/>
              <a:buChar char="•"/>
            </a:pPr>
            <a:r>
              <a:rPr lang="pl-PL" sz="2000" dirty="0">
                <a:solidFill>
                  <a:srgbClr val="002060"/>
                </a:solidFill>
              </a:rPr>
              <a:t> Poradzeni sobie z własnymi emocjami</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Towarzyszenie rodzicom terminalnie chorego dziecka</a:t>
            </a:r>
          </a:p>
        </p:txBody>
      </p:sp>
      <p:sp>
        <p:nvSpPr>
          <p:cNvPr id="3" name="pole tekstowe 2"/>
          <p:cNvSpPr txBox="1"/>
          <p:nvPr/>
        </p:nvSpPr>
        <p:spPr>
          <a:xfrm>
            <a:off x="642910" y="2285992"/>
            <a:ext cx="6720301" cy="3737946"/>
          </a:xfrm>
          <a:prstGeom prst="rect">
            <a:avLst/>
          </a:prstGeom>
          <a:noFill/>
        </p:spPr>
        <p:txBody>
          <a:bodyPr wrap="none" rtlCol="0">
            <a:spAutoFit/>
          </a:bodyPr>
          <a:lstStyle/>
          <a:p>
            <a:pPr>
              <a:lnSpc>
                <a:spcPct val="150000"/>
              </a:lnSpc>
            </a:pPr>
            <a:r>
              <a:rPr lang="pl-PL" sz="2000" dirty="0">
                <a:solidFill>
                  <a:srgbClr val="002060"/>
                </a:solidFill>
              </a:rPr>
              <a:t>Wsparcie emocjonalne polega na:</a:t>
            </a:r>
          </a:p>
          <a:p>
            <a:pPr>
              <a:lnSpc>
                <a:spcPct val="150000"/>
              </a:lnSpc>
            </a:pPr>
            <a:endParaRPr lang="pl-PL" sz="2000" dirty="0">
              <a:solidFill>
                <a:srgbClr val="002060"/>
              </a:solidFill>
            </a:endParaRPr>
          </a:p>
          <a:p>
            <a:pPr>
              <a:lnSpc>
                <a:spcPct val="150000"/>
              </a:lnSpc>
              <a:buFont typeface="Arial" pitchFamily="34" charset="0"/>
              <a:buChar char="•"/>
            </a:pPr>
            <a:r>
              <a:rPr lang="pl-PL" sz="2000" dirty="0">
                <a:solidFill>
                  <a:srgbClr val="002060"/>
                </a:solidFill>
              </a:rPr>
              <a:t>Umożliwieniu rodzicom nieskrępowanej ekspresji uczuć i </a:t>
            </a:r>
          </a:p>
          <a:p>
            <a:pPr>
              <a:lnSpc>
                <a:spcPct val="150000"/>
              </a:lnSpc>
            </a:pPr>
            <a:r>
              <a:rPr lang="pl-PL" sz="2000" dirty="0">
                <a:solidFill>
                  <a:srgbClr val="002060"/>
                </a:solidFill>
              </a:rPr>
              <a:t>problemów związanych z zaistniała sytuacją</a:t>
            </a:r>
          </a:p>
          <a:p>
            <a:pPr>
              <a:lnSpc>
                <a:spcPct val="150000"/>
              </a:lnSpc>
              <a:buFont typeface="Arial" pitchFamily="34" charset="0"/>
              <a:buChar char="•"/>
            </a:pPr>
            <a:r>
              <a:rPr lang="pl-PL" sz="2000" dirty="0">
                <a:solidFill>
                  <a:srgbClr val="002060"/>
                </a:solidFill>
              </a:rPr>
              <a:t> Empatycznym wysłuchaniu ujawnianych przez rodziców obaw</a:t>
            </a:r>
          </a:p>
          <a:p>
            <a:pPr>
              <a:lnSpc>
                <a:spcPct val="150000"/>
              </a:lnSpc>
              <a:buFont typeface="Arial" pitchFamily="34" charset="0"/>
              <a:buChar char="•"/>
            </a:pPr>
            <a:r>
              <a:rPr lang="pl-PL" sz="2000" dirty="0">
                <a:solidFill>
                  <a:srgbClr val="002060"/>
                </a:solidFill>
              </a:rPr>
              <a:t>Pozwolenie na odreagowanie emocji</a:t>
            </a:r>
          </a:p>
          <a:p>
            <a:pPr>
              <a:lnSpc>
                <a:spcPct val="150000"/>
              </a:lnSpc>
              <a:buFont typeface="Arial" pitchFamily="34" charset="0"/>
              <a:buChar char="•"/>
            </a:pPr>
            <a:r>
              <a:rPr lang="pl-PL" sz="2000" dirty="0">
                <a:solidFill>
                  <a:srgbClr val="002060"/>
                </a:solidFill>
              </a:rPr>
              <a:t>Okazywanie zrozumienia i szacunku</a:t>
            </a:r>
          </a:p>
          <a:p>
            <a:pPr>
              <a:lnSpc>
                <a:spcPct val="150000"/>
              </a:lnSpc>
              <a:buFont typeface="Arial" pitchFamily="34" charset="0"/>
              <a:buChar char="•"/>
            </a:pPr>
            <a:endParaRPr lang="pl-PL" sz="2000" dirty="0">
              <a:solidFill>
                <a:srgbClr val="00206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Towarzyszenie rodzicom dziecka terminalnie chorego</a:t>
            </a:r>
          </a:p>
        </p:txBody>
      </p:sp>
      <p:sp>
        <p:nvSpPr>
          <p:cNvPr id="3" name="pole tekstowe 2"/>
          <p:cNvSpPr txBox="1"/>
          <p:nvPr/>
        </p:nvSpPr>
        <p:spPr>
          <a:xfrm>
            <a:off x="714348" y="2143116"/>
            <a:ext cx="8072494" cy="3323987"/>
          </a:xfrm>
          <a:prstGeom prst="rect">
            <a:avLst/>
          </a:prstGeom>
          <a:noFill/>
        </p:spPr>
        <p:txBody>
          <a:bodyPr wrap="square" rtlCol="0">
            <a:spAutoFit/>
          </a:bodyPr>
          <a:lstStyle/>
          <a:p>
            <a:pPr>
              <a:lnSpc>
                <a:spcPct val="150000"/>
              </a:lnSpc>
            </a:pPr>
            <a:endParaRPr lang="pl-PL" sz="2000" dirty="0">
              <a:solidFill>
                <a:srgbClr val="002060"/>
              </a:solidFill>
            </a:endParaRPr>
          </a:p>
          <a:p>
            <a:pPr>
              <a:lnSpc>
                <a:spcPct val="150000"/>
              </a:lnSpc>
            </a:pPr>
            <a:r>
              <a:rPr lang="pl-PL" sz="2000" dirty="0">
                <a:solidFill>
                  <a:srgbClr val="002060"/>
                </a:solidFill>
              </a:rPr>
              <a:t>Wsparcie informacyjne polega na:</a:t>
            </a:r>
          </a:p>
          <a:p>
            <a:pPr>
              <a:lnSpc>
                <a:spcPct val="150000"/>
              </a:lnSpc>
              <a:buFont typeface="Arial" pitchFamily="34" charset="0"/>
              <a:buChar char="•"/>
            </a:pPr>
            <a:r>
              <a:rPr lang="pl-PL" sz="2000" dirty="0">
                <a:solidFill>
                  <a:srgbClr val="002060"/>
                </a:solidFill>
              </a:rPr>
              <a:t> przekazanie rodzicom w sposób jasny i zrozumiały podstawowych</a:t>
            </a:r>
          </a:p>
          <a:p>
            <a:pPr>
              <a:lnSpc>
                <a:spcPct val="150000"/>
              </a:lnSpc>
            </a:pPr>
            <a:r>
              <a:rPr lang="pl-PL" sz="2000" dirty="0">
                <a:solidFill>
                  <a:srgbClr val="002060"/>
                </a:solidFill>
              </a:rPr>
              <a:t> informacji dotyczących choroby, procesu leczenia i czynności podjętych </a:t>
            </a:r>
          </a:p>
          <a:p>
            <a:pPr>
              <a:lnSpc>
                <a:spcPct val="150000"/>
              </a:lnSpc>
            </a:pPr>
            <a:r>
              <a:rPr lang="pl-PL" sz="2000" dirty="0">
                <a:solidFill>
                  <a:srgbClr val="002060"/>
                </a:solidFill>
              </a:rPr>
              <a:t>względem dziecka</a:t>
            </a:r>
          </a:p>
          <a:p>
            <a:pPr>
              <a:lnSpc>
                <a:spcPct val="150000"/>
              </a:lnSpc>
              <a:buFont typeface="Arial" pitchFamily="34" charset="0"/>
              <a:buChar char="•"/>
            </a:pPr>
            <a:r>
              <a:rPr lang="pl-PL" sz="2000" dirty="0">
                <a:solidFill>
                  <a:srgbClr val="002060"/>
                </a:solidFill>
              </a:rPr>
              <a:t> angażowanie rodziców w zabiegi pielęgnacyjne i higieniczne, o ile nie wymagają przygotowania medycznego</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Towarzyszenie dziecku a potrzeby dziecka</a:t>
            </a:r>
          </a:p>
        </p:txBody>
      </p:sp>
      <p:sp>
        <p:nvSpPr>
          <p:cNvPr id="3" name="pole tekstowe 2"/>
          <p:cNvSpPr txBox="1"/>
          <p:nvPr/>
        </p:nvSpPr>
        <p:spPr>
          <a:xfrm>
            <a:off x="571472" y="1928802"/>
            <a:ext cx="7929619" cy="3276282"/>
          </a:xfrm>
          <a:prstGeom prst="rect">
            <a:avLst/>
          </a:prstGeom>
          <a:noFill/>
        </p:spPr>
        <p:txBody>
          <a:bodyPr wrap="square" rtlCol="0">
            <a:spAutoFit/>
          </a:bodyPr>
          <a:lstStyle/>
          <a:p>
            <a:pPr>
              <a:lnSpc>
                <a:spcPct val="150000"/>
              </a:lnSpc>
              <a:buFont typeface="Arial" pitchFamily="34" charset="0"/>
              <a:buChar char="•"/>
            </a:pPr>
            <a:r>
              <a:rPr lang="pl-PL" sz="2000" dirty="0">
                <a:solidFill>
                  <a:srgbClr val="002060"/>
                </a:solidFill>
              </a:rPr>
              <a:t> Potrzeba informacji o swoim stanie zdrowia</a:t>
            </a:r>
          </a:p>
          <a:p>
            <a:pPr>
              <a:lnSpc>
                <a:spcPct val="150000"/>
              </a:lnSpc>
              <a:buFont typeface="Arial" pitchFamily="34" charset="0"/>
              <a:buChar char="•"/>
            </a:pPr>
            <a:r>
              <a:rPr lang="pl-PL" sz="2000" dirty="0">
                <a:solidFill>
                  <a:srgbClr val="002060"/>
                </a:solidFill>
              </a:rPr>
              <a:t>Potrzeba dzielenia się swoimi obawami związanymi ze śmiercią i umieraniem</a:t>
            </a:r>
          </a:p>
          <a:p>
            <a:pPr>
              <a:lnSpc>
                <a:spcPct val="150000"/>
              </a:lnSpc>
              <a:buFont typeface="Arial" pitchFamily="34" charset="0"/>
              <a:buChar char="•"/>
            </a:pPr>
            <a:r>
              <a:rPr lang="pl-PL" sz="2000" dirty="0">
                <a:solidFill>
                  <a:srgbClr val="002060"/>
                </a:solidFill>
              </a:rPr>
              <a:t>Potrzeba bezpieczeństwa – wiąże się z możliwością kontroli objawów oraz stałego kontaktu z rodzicami</a:t>
            </a:r>
          </a:p>
          <a:p>
            <a:pPr>
              <a:lnSpc>
                <a:spcPct val="150000"/>
              </a:lnSpc>
              <a:buFont typeface="Arial" pitchFamily="34" charset="0"/>
              <a:buChar char="•"/>
            </a:pPr>
            <a:r>
              <a:rPr lang="pl-PL" sz="2000" dirty="0">
                <a:solidFill>
                  <a:srgbClr val="002060"/>
                </a:solidFill>
              </a:rPr>
              <a:t> Potrzeba bycia kochanym i akceptowanym przez bliskich i członków zespołu leczącego</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600" b="1" dirty="0">
                <a:solidFill>
                  <a:srgbClr val="002060"/>
                </a:solidFill>
              </a:rPr>
              <a:t/>
            </a:r>
            <a:br>
              <a:rPr lang="pl-PL" sz="3600" b="1" dirty="0">
                <a:solidFill>
                  <a:srgbClr val="002060"/>
                </a:solidFill>
              </a:rPr>
            </a:br>
            <a:r>
              <a:rPr lang="pl-PL" sz="3600" b="1" dirty="0">
                <a:solidFill>
                  <a:srgbClr val="002060"/>
                </a:solidFill>
              </a:rPr>
              <a:t>Pomoc rodzinie w okresie opieki nad chorym</a:t>
            </a:r>
          </a:p>
        </p:txBody>
      </p:sp>
      <p:sp>
        <p:nvSpPr>
          <p:cNvPr id="3" name="pole tekstowe 2"/>
          <p:cNvSpPr txBox="1"/>
          <p:nvPr/>
        </p:nvSpPr>
        <p:spPr>
          <a:xfrm>
            <a:off x="214282" y="1928802"/>
            <a:ext cx="8850052" cy="3785652"/>
          </a:xfrm>
          <a:prstGeom prst="rect">
            <a:avLst/>
          </a:prstGeom>
          <a:noFill/>
        </p:spPr>
        <p:txBody>
          <a:bodyPr wrap="square" rtlCol="0">
            <a:spAutoFit/>
          </a:bodyPr>
          <a:lstStyle/>
          <a:p>
            <a:r>
              <a:rPr lang="pl-PL" sz="2000" dirty="0">
                <a:solidFill>
                  <a:srgbClr val="002060"/>
                </a:solidFill>
              </a:rPr>
              <a:t>Przygotowanie na rozstanie stanowi jednocześnie przygotowania na przeżycie </a:t>
            </a:r>
          </a:p>
          <a:p>
            <a:r>
              <a:rPr lang="pl-PL" sz="2000" dirty="0">
                <a:solidFill>
                  <a:srgbClr val="002060"/>
                </a:solidFill>
              </a:rPr>
              <a:t>Żałoby.</a:t>
            </a:r>
          </a:p>
          <a:p>
            <a:endParaRPr lang="pl-PL" sz="2000" dirty="0">
              <a:solidFill>
                <a:srgbClr val="002060"/>
              </a:solidFill>
            </a:endParaRPr>
          </a:p>
          <a:p>
            <a:r>
              <a:rPr lang="pl-PL" sz="2000" b="1" dirty="0">
                <a:solidFill>
                  <a:srgbClr val="FF0066"/>
                </a:solidFill>
              </a:rPr>
              <a:t>Cel przygotowania:</a:t>
            </a:r>
          </a:p>
          <a:p>
            <a:pPr>
              <a:lnSpc>
                <a:spcPct val="200000"/>
              </a:lnSpc>
              <a:buFont typeface="Arial" pitchFamily="34" charset="0"/>
              <a:buChar char="•"/>
            </a:pPr>
            <a:r>
              <a:rPr lang="pl-PL" sz="2000" dirty="0">
                <a:solidFill>
                  <a:srgbClr val="002060"/>
                </a:solidFill>
              </a:rPr>
              <a:t> redukcja lęku  (czynienie biegu zdarzeń przewidywalnym = zwiększenie poczucia kontroli, oswojenie członków rodziny z sytuacją trudną, prowadzące do zmniejszenia reakcji szoku i zaprzeczenia po śmierci pacjenta.</a:t>
            </a:r>
          </a:p>
          <a:p>
            <a:pPr>
              <a:lnSpc>
                <a:spcPct val="200000"/>
              </a:lnSpc>
              <a:buFont typeface="Arial" pitchFamily="34" charset="0"/>
              <a:buChar char="•"/>
            </a:pPr>
            <a:r>
              <a:rPr lang="pl-PL" sz="2000" dirty="0">
                <a:solidFill>
                  <a:srgbClr val="002060"/>
                </a:solidFill>
              </a:rPr>
              <a:t> budowanie akceptacji nieuchronnej śmierci</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002060"/>
                </a:solidFill>
              </a:rPr>
              <a:t>Filozofia opieki paliatywnej</a:t>
            </a:r>
          </a:p>
        </p:txBody>
      </p:sp>
      <p:sp>
        <p:nvSpPr>
          <p:cNvPr id="3" name="Symbol zastępczy zawartości 2"/>
          <p:cNvSpPr>
            <a:spLocks noGrp="1"/>
          </p:cNvSpPr>
          <p:nvPr>
            <p:ph idx="1"/>
          </p:nvPr>
        </p:nvSpPr>
        <p:spPr/>
        <p:txBody>
          <a:bodyPr>
            <a:normAutofit/>
          </a:bodyPr>
          <a:lstStyle/>
          <a:p>
            <a:pPr marL="0" indent="0">
              <a:buNone/>
            </a:pPr>
            <a:r>
              <a:rPr lang="pl-PL" sz="2000" dirty="0">
                <a:solidFill>
                  <a:srgbClr val="002060"/>
                </a:solidFill>
              </a:rPr>
              <a:t>Opieka paliatywna głosi afirmację życia, przygotowując dziecko/chorego i jego bliskich jednocześnie na jego koniec. Filozofia opieki paliatywnej wyraża się też w szczególnym stosunku do człowieka jako osoby. Nie mogąc zmienić biegu życia koncentruje się na poprawie jego jakości w każdej możliwej sferze. Zespół leczący „otula niczym płaszczem” wszechogarniający ból chorego. Wsłuchuje się w jego potrzeby, udziela pomocy rodzinie i bliskim. To dziecko/chory doświadcza procesu umierania, to ono wie i czuje czego mu potrzeba. Postawa zespołu leczącego winna więc cechować się otwartością na doświadczanie drugiego człowieka, szacunkiem dla jego wyborów i poglądów, relacją bycia i towarzyszenia dziecku/choremu w jego wyjątkowej drodze. Filozofia opieki paliatywnej wyraża się poprzez bycie z chorym dzieckiem w relacji dialogu do dziejącego się dramatu życia. </a:t>
            </a:r>
          </a:p>
        </p:txBody>
      </p:sp>
    </p:spTree>
    <p:extLst>
      <p:ext uri="{BB962C8B-B14F-4D97-AF65-F5344CB8AC3E}">
        <p14:creationId xmlns:p14="http://schemas.microsoft.com/office/powerpoint/2010/main" xmlns="" val="17677982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b="1" dirty="0">
                <a:solidFill>
                  <a:srgbClr val="002060"/>
                </a:solidFill>
              </a:rPr>
              <a:t/>
            </a:r>
            <a:br>
              <a:rPr lang="pl-PL" sz="3600" b="1" dirty="0">
                <a:solidFill>
                  <a:srgbClr val="002060"/>
                </a:solidFill>
              </a:rPr>
            </a:br>
            <a:r>
              <a:rPr lang="pl-PL" sz="3600" b="1" dirty="0">
                <a:solidFill>
                  <a:srgbClr val="002060"/>
                </a:solidFill>
              </a:rPr>
              <a:t/>
            </a:r>
            <a:br>
              <a:rPr lang="pl-PL" sz="3600" b="1" dirty="0">
                <a:solidFill>
                  <a:srgbClr val="002060"/>
                </a:solidFill>
              </a:rPr>
            </a:br>
            <a:r>
              <a:rPr lang="pl-PL" sz="3600" b="1" dirty="0">
                <a:solidFill>
                  <a:srgbClr val="002060"/>
                </a:solidFill>
              </a:rPr>
              <a:t>Urzeczywistnienie filozofii opieki paliatywnej jest możliwe dzięki realizacji podstawowych zasad:</a:t>
            </a:r>
          </a:p>
        </p:txBody>
      </p:sp>
      <p:sp>
        <p:nvSpPr>
          <p:cNvPr id="3" name="Symbol zastępczy zawartości 2"/>
          <p:cNvSpPr>
            <a:spLocks noGrp="1"/>
          </p:cNvSpPr>
          <p:nvPr>
            <p:ph idx="1"/>
          </p:nvPr>
        </p:nvSpPr>
        <p:spPr>
          <a:xfrm>
            <a:off x="323528" y="2276872"/>
            <a:ext cx="8363272" cy="3849291"/>
          </a:xfrm>
        </p:spPr>
        <p:txBody>
          <a:bodyPr>
            <a:normAutofit/>
          </a:bodyPr>
          <a:lstStyle/>
          <a:p>
            <a:pPr indent="449580" algn="just">
              <a:spcAft>
                <a:spcPts val="0"/>
              </a:spcAft>
            </a:pPr>
            <a:r>
              <a:rPr lang="pl-PL" sz="1800" b="1" dirty="0">
                <a:solidFill>
                  <a:srgbClr val="FF0066"/>
                </a:solidFill>
                <a:ea typeface="Times New Roman"/>
              </a:rPr>
              <a:t>Zasada opieki podstawowej- </a:t>
            </a:r>
            <a:r>
              <a:rPr lang="pl-PL" sz="1800" dirty="0">
                <a:solidFill>
                  <a:srgbClr val="002060"/>
                </a:solidFill>
                <a:ea typeface="Times New Roman"/>
              </a:rPr>
              <a:t>odnosi się do sprawowania podstawowej opieki nad chorym dzieckiem, aż do jego śmierci. Działania zespołu medycznego zmierzać powinny w kierunku stworzenia i utrzymania godziwych warunków chorowania i umierania .</a:t>
            </a:r>
          </a:p>
          <a:p>
            <a:pPr indent="0" algn="just">
              <a:spcAft>
                <a:spcPts val="0"/>
              </a:spcAft>
              <a:buNone/>
            </a:pPr>
            <a:endParaRPr lang="pl-PL" sz="1800" dirty="0">
              <a:solidFill>
                <a:srgbClr val="002060"/>
              </a:solidFill>
              <a:latin typeface="Times New Roman"/>
              <a:ea typeface="Times New Roman"/>
            </a:endParaRPr>
          </a:p>
          <a:p>
            <a:pPr indent="449580" algn="just">
              <a:spcAft>
                <a:spcPts val="0"/>
              </a:spcAft>
            </a:pPr>
            <a:r>
              <a:rPr lang="pl-PL" sz="1800" b="1" dirty="0">
                <a:solidFill>
                  <a:srgbClr val="FF0066"/>
                </a:solidFill>
                <a:ea typeface="Times New Roman"/>
              </a:rPr>
              <a:t>Zasada poszanowania niezależności (autonomii)- </a:t>
            </a:r>
            <a:r>
              <a:rPr lang="pl-PL" sz="1800" dirty="0">
                <a:solidFill>
                  <a:srgbClr val="002060"/>
                </a:solidFill>
                <a:ea typeface="Times New Roman"/>
              </a:rPr>
              <a:t>dotyczy traktowania chorego dziecka jako odrębną, niezależną, zdolną do podejmowania decyzji osobę. Opieka paliatywna świadczona jest tylko wtedy, kiedy jest akceptowana i pożądana przez chorego i/lub jego rodzinę. Chory jeśli tego chce ma prawo decydowania o sobie. Wiąże się to z umiejętnością przekazywania odpowiednich informacji, związanych z procesem chorowania i opcjami dostępnego leczenia, przez zespół interdyscyplinarny.</a:t>
            </a:r>
            <a:endParaRPr lang="pl-PL" sz="1800" dirty="0">
              <a:solidFill>
                <a:srgbClr val="002060"/>
              </a:solidFill>
              <a:latin typeface="Times New Roman"/>
              <a:ea typeface="Times New Roman"/>
            </a:endParaRPr>
          </a:p>
          <a:p>
            <a:endParaRPr lang="pl-PL" sz="1800" dirty="0">
              <a:solidFill>
                <a:srgbClr val="002060"/>
              </a:solidFill>
            </a:endParaRPr>
          </a:p>
        </p:txBody>
      </p:sp>
    </p:spTree>
    <p:extLst>
      <p:ext uri="{BB962C8B-B14F-4D97-AF65-F5344CB8AC3E}">
        <p14:creationId xmlns:p14="http://schemas.microsoft.com/office/powerpoint/2010/main" xmlns="" val="2862966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200" b="1" dirty="0">
                <a:solidFill>
                  <a:srgbClr val="002060"/>
                </a:solidFill>
              </a:rPr>
              <a:t/>
            </a:r>
            <a:br>
              <a:rPr lang="pl-PL" sz="3200" b="1" dirty="0">
                <a:solidFill>
                  <a:srgbClr val="002060"/>
                </a:solidFill>
              </a:rPr>
            </a:br>
            <a:r>
              <a:rPr lang="pl-PL" sz="3200" b="1" dirty="0">
                <a:solidFill>
                  <a:srgbClr val="002060"/>
                </a:solidFill>
              </a:rPr>
              <a:t/>
            </a:r>
            <a:br>
              <a:rPr lang="pl-PL" sz="3200" b="1" dirty="0">
                <a:solidFill>
                  <a:srgbClr val="002060"/>
                </a:solidFill>
              </a:rPr>
            </a:br>
            <a:r>
              <a:rPr lang="pl-PL" sz="3200" b="1" dirty="0">
                <a:solidFill>
                  <a:srgbClr val="002060"/>
                </a:solidFill>
              </a:rPr>
              <a:t>Urzeczywistnienie filozofii opieki paliatywnej jest możliwe dzięki realizacji podstawowych zasad:</a:t>
            </a:r>
            <a:endParaRPr lang="pl-PL" dirty="0"/>
          </a:p>
        </p:txBody>
      </p:sp>
      <p:sp>
        <p:nvSpPr>
          <p:cNvPr id="3" name="Symbol zastępczy zawartości 2"/>
          <p:cNvSpPr>
            <a:spLocks noGrp="1"/>
          </p:cNvSpPr>
          <p:nvPr>
            <p:ph idx="1"/>
          </p:nvPr>
        </p:nvSpPr>
        <p:spPr>
          <a:xfrm>
            <a:off x="323528" y="2204864"/>
            <a:ext cx="8363272" cy="3921299"/>
          </a:xfrm>
        </p:spPr>
        <p:txBody>
          <a:bodyPr>
            <a:normAutofit lnSpcReduction="10000"/>
          </a:bodyPr>
          <a:lstStyle/>
          <a:p>
            <a:pPr indent="449580" algn="just">
              <a:spcAft>
                <a:spcPts val="0"/>
              </a:spcAft>
            </a:pPr>
            <a:r>
              <a:rPr lang="pl-PL" sz="1800" b="1" dirty="0">
                <a:solidFill>
                  <a:srgbClr val="FF0066"/>
                </a:solidFill>
                <a:ea typeface="Times New Roman"/>
              </a:rPr>
              <a:t>Zasada poszanowania godności- </a:t>
            </a:r>
            <a:r>
              <a:rPr lang="pl-PL" sz="1800" dirty="0">
                <a:solidFill>
                  <a:srgbClr val="002060"/>
                </a:solidFill>
                <a:ea typeface="Times New Roman"/>
              </a:rPr>
              <a:t>opieka paliatywna traktuje osobę jako podmiot indywidualny. Działania zespołu opiekuńczo-leczniczego wyrażają się w szacunku do osobistych wartości, przekonań, kultury i wiary chorego i jego rodziny, a także pozostają w zgodzie z prawem obowiązującym w danym państwie.</a:t>
            </a:r>
            <a:endParaRPr lang="pl-PL" sz="1800" dirty="0">
              <a:solidFill>
                <a:srgbClr val="002060"/>
              </a:solidFill>
              <a:latin typeface="Times New Roman"/>
              <a:ea typeface="Times New Roman"/>
            </a:endParaRPr>
          </a:p>
          <a:p>
            <a:pPr indent="449580" algn="just">
              <a:spcAft>
                <a:spcPts val="0"/>
              </a:spcAft>
            </a:pPr>
            <a:r>
              <a:rPr lang="pl-PL" sz="1800" b="1" dirty="0">
                <a:solidFill>
                  <a:srgbClr val="FF0066"/>
                </a:solidFill>
                <a:ea typeface="Times New Roman"/>
              </a:rPr>
              <a:t>Zasada współpracy zespołu z chorym dzieckiem i jego rodziną- </a:t>
            </a:r>
            <a:r>
              <a:rPr lang="pl-PL" sz="1800" dirty="0">
                <a:solidFill>
                  <a:srgbClr val="002060"/>
                </a:solidFill>
                <a:ea typeface="Times New Roman"/>
              </a:rPr>
              <a:t>dotyczy takiego nawiązania relacji z chorym dzieckiem ( o ile to możliwe) i jego rodziną, aby czuli się oni włączeni w proces planowania opieki i leczenia na zasadzie partnerstwa. Nowe ścieżki rozwoju opieki paliatywnej skupiają się wokół cechy chorego/rodziny jako systemu zwanej </a:t>
            </a:r>
            <a:r>
              <a:rPr lang="pl-PL" sz="1800" dirty="0" err="1">
                <a:solidFill>
                  <a:srgbClr val="002060"/>
                </a:solidFill>
                <a:ea typeface="Times New Roman"/>
              </a:rPr>
              <a:t>resilience</a:t>
            </a:r>
            <a:r>
              <a:rPr lang="pl-PL" sz="1800" dirty="0">
                <a:solidFill>
                  <a:srgbClr val="002060"/>
                </a:solidFill>
                <a:ea typeface="Times New Roman"/>
              </a:rPr>
              <a:t> (prężność). Pacjent/rodzina, prócz ułomności związanych ze zdrowiem posiada zdolność do zaakceptowania nowej sytuacji życiowej związanej z nieuleczalną chorobą. Koncentracja na możliwościach i umiejętnościach chorego dziecka/rodziny, także tych z zakresu konstruktywnego radzenia sobie z trudnościami, sprzyja kreowaniu partnerskiej współpracy między pacjentem a zespołem leczącym.</a:t>
            </a:r>
            <a:endParaRPr lang="pl-PL" sz="1800" dirty="0">
              <a:solidFill>
                <a:srgbClr val="002060"/>
              </a:solidFill>
              <a:latin typeface="Times New Roman"/>
              <a:ea typeface="Times New Roman"/>
            </a:endParaRPr>
          </a:p>
          <a:p>
            <a:endParaRPr lang="pl-PL" sz="1800" dirty="0">
              <a:solidFill>
                <a:srgbClr val="002060"/>
              </a:solidFill>
            </a:endParaRPr>
          </a:p>
        </p:txBody>
      </p:sp>
    </p:spTree>
    <p:extLst>
      <p:ext uri="{BB962C8B-B14F-4D97-AF65-F5344CB8AC3E}">
        <p14:creationId xmlns:p14="http://schemas.microsoft.com/office/powerpoint/2010/main" xmlns="" val="7458450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200" b="1" dirty="0">
                <a:solidFill>
                  <a:srgbClr val="002060"/>
                </a:solidFill>
              </a:rPr>
              <a:t/>
            </a:r>
            <a:br>
              <a:rPr lang="pl-PL" sz="3200" b="1" dirty="0">
                <a:solidFill>
                  <a:srgbClr val="002060"/>
                </a:solidFill>
              </a:rPr>
            </a:br>
            <a:r>
              <a:rPr lang="pl-PL" sz="3200" b="1" dirty="0">
                <a:solidFill>
                  <a:srgbClr val="002060"/>
                </a:solidFill>
              </a:rPr>
              <a:t/>
            </a:r>
            <a:br>
              <a:rPr lang="pl-PL" sz="3200" b="1" dirty="0">
                <a:solidFill>
                  <a:srgbClr val="002060"/>
                </a:solidFill>
              </a:rPr>
            </a:br>
            <a:r>
              <a:rPr lang="pl-PL" sz="3200" b="1" dirty="0">
                <a:solidFill>
                  <a:srgbClr val="002060"/>
                </a:solidFill>
              </a:rPr>
              <a:t>Urzeczywistnienie filozofii opieki paliatywnej jest możliwe dzięki realizacji podstawowych zasad:</a:t>
            </a:r>
            <a:endParaRPr lang="pl-PL" dirty="0"/>
          </a:p>
        </p:txBody>
      </p:sp>
      <p:sp>
        <p:nvSpPr>
          <p:cNvPr id="3" name="Symbol zastępczy zawartości 2"/>
          <p:cNvSpPr>
            <a:spLocks noGrp="1"/>
          </p:cNvSpPr>
          <p:nvPr>
            <p:ph idx="1"/>
          </p:nvPr>
        </p:nvSpPr>
        <p:spPr>
          <a:xfrm>
            <a:off x="539552" y="2060848"/>
            <a:ext cx="8147248" cy="4065315"/>
          </a:xfrm>
        </p:spPr>
        <p:txBody>
          <a:bodyPr>
            <a:noAutofit/>
          </a:bodyPr>
          <a:lstStyle/>
          <a:p>
            <a:pPr indent="449580" algn="just">
              <a:spcAft>
                <a:spcPts val="0"/>
              </a:spcAft>
            </a:pPr>
            <a:r>
              <a:rPr lang="pl-PL" sz="1600" b="1" dirty="0">
                <a:solidFill>
                  <a:srgbClr val="FF0066"/>
                </a:solidFill>
                <a:ea typeface="Times New Roman"/>
              </a:rPr>
              <a:t>Zasada poprawy jakości życia- </a:t>
            </a:r>
            <a:r>
              <a:rPr lang="pl-PL" sz="1600" dirty="0">
                <a:solidFill>
                  <a:srgbClr val="002060"/>
                </a:solidFill>
                <a:ea typeface="Times New Roman"/>
              </a:rPr>
              <a:t>zakłada, iż wszelkie działania zespołu interdyscyplinarnego będą kierowane chęcią uzyskania, wspomagania, zachowania </a:t>
            </a:r>
            <a:br>
              <a:rPr lang="pl-PL" sz="1600" dirty="0">
                <a:solidFill>
                  <a:srgbClr val="002060"/>
                </a:solidFill>
                <a:ea typeface="Times New Roman"/>
              </a:rPr>
            </a:br>
            <a:r>
              <a:rPr lang="pl-PL" sz="1600" dirty="0">
                <a:solidFill>
                  <a:srgbClr val="002060"/>
                </a:solidFill>
                <a:ea typeface="Times New Roman"/>
              </a:rPr>
              <a:t>i umożliwienia jak najlepszego funkcjonowania dziecka i jego rodziny we wszystkich sferach życia. Jakość życia może być oceniana tylko przez dziecko lub jego rodzinę w kontekście jego jedynej niepowtarzalnej sytuacji życiowej w określonym czasie. Ocena ta ulega zmianie z uwagi na różnorodne czynniki somatyczne, psychiczne, społeczne i egzystencjalne.</a:t>
            </a:r>
            <a:endParaRPr lang="pl-PL" sz="1600" dirty="0">
              <a:solidFill>
                <a:srgbClr val="002060"/>
              </a:solidFill>
              <a:latin typeface="Times New Roman"/>
              <a:ea typeface="Times New Roman"/>
            </a:endParaRPr>
          </a:p>
          <a:p>
            <a:pPr indent="449580" algn="just">
              <a:spcAft>
                <a:spcPts val="0"/>
              </a:spcAft>
            </a:pPr>
            <a:r>
              <a:rPr lang="pl-PL" sz="1600" b="1" dirty="0">
                <a:solidFill>
                  <a:srgbClr val="FF0066"/>
                </a:solidFill>
                <a:ea typeface="Times New Roman"/>
              </a:rPr>
              <a:t>Zasada wartości życia i naturalnego umierania-</a:t>
            </a:r>
            <a:r>
              <a:rPr lang="pl-PL" sz="1600" dirty="0">
                <a:solidFill>
                  <a:srgbClr val="FF0066"/>
                </a:solidFill>
                <a:ea typeface="Times New Roman"/>
              </a:rPr>
              <a:t> </a:t>
            </a:r>
            <a:r>
              <a:rPr lang="pl-PL" sz="1600" dirty="0">
                <a:solidFill>
                  <a:srgbClr val="002060"/>
                </a:solidFill>
                <a:ea typeface="Times New Roman"/>
              </a:rPr>
              <a:t>opieka paliatywna ceni życie chorego dziecka, jest przeciwna przyspieszaniu lub opóźnianiu naturalnego procesu umierania. Jest przeciwna eutanazji, nie akceptuje samobójstwa wspomaganego. Zadaniem zespołu interdyscyplinarnego jest uśmierzanie, łagodzenie i kontrolowanie objawów będących powodem cierpienia pacjenta.</a:t>
            </a:r>
            <a:endParaRPr lang="pl-PL" sz="1600" dirty="0">
              <a:solidFill>
                <a:srgbClr val="002060"/>
              </a:solidFill>
              <a:latin typeface="Times New Roman"/>
              <a:ea typeface="Times New Roman"/>
            </a:endParaRPr>
          </a:p>
          <a:p>
            <a:pPr indent="449580" algn="just">
              <a:spcAft>
                <a:spcPts val="0"/>
              </a:spcAft>
            </a:pPr>
            <a:r>
              <a:rPr lang="pl-PL" sz="1600" b="1" dirty="0">
                <a:solidFill>
                  <a:srgbClr val="FF0066"/>
                </a:solidFill>
                <a:ea typeface="Times New Roman"/>
              </a:rPr>
              <a:t>Zasada towarzyszenia umierającemu- </a:t>
            </a:r>
            <a:r>
              <a:rPr lang="pl-PL" sz="1600" dirty="0">
                <a:solidFill>
                  <a:srgbClr val="002060"/>
                </a:solidFill>
                <a:ea typeface="Times New Roman"/>
              </a:rPr>
              <a:t>stanowi moralny obowiązek personelu medycznego i rodziny chorego dziecka. Realizowana jest często poprzez nielimitowany czas porady lekarskiej czy wizyty pielęgniarskiej w domu a także poprzez czuwanie wraz </a:t>
            </a:r>
            <a:br>
              <a:rPr lang="pl-PL" sz="1600" dirty="0">
                <a:solidFill>
                  <a:srgbClr val="002060"/>
                </a:solidFill>
                <a:ea typeface="Times New Roman"/>
              </a:rPr>
            </a:br>
            <a:r>
              <a:rPr lang="pl-PL" sz="1600" dirty="0">
                <a:solidFill>
                  <a:srgbClr val="002060"/>
                </a:solidFill>
                <a:ea typeface="Times New Roman"/>
              </a:rPr>
              <a:t>z rodziną przy dziecku odchodzącym na oddziale opieki paliatywnej.</a:t>
            </a:r>
            <a:endParaRPr lang="pl-PL" sz="1600" dirty="0">
              <a:solidFill>
                <a:srgbClr val="002060"/>
              </a:solidFill>
              <a:latin typeface="Times New Roman"/>
              <a:ea typeface="Times New Roman"/>
            </a:endParaRPr>
          </a:p>
          <a:p>
            <a:endParaRPr lang="pl-PL" sz="1600" dirty="0">
              <a:solidFill>
                <a:srgbClr val="002060"/>
              </a:solidFill>
            </a:endParaRPr>
          </a:p>
        </p:txBody>
      </p:sp>
    </p:spTree>
    <p:extLst>
      <p:ext uri="{BB962C8B-B14F-4D97-AF65-F5344CB8AC3E}">
        <p14:creationId xmlns:p14="http://schemas.microsoft.com/office/powerpoint/2010/main" xmlns="" val="7804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400" b="1" i="1" dirty="0">
                <a:solidFill>
                  <a:srgbClr val="002060"/>
                </a:solidFill>
                <a:latin typeface="+mn-lt"/>
              </a:rPr>
              <a:t/>
            </a:r>
            <a:br>
              <a:rPr lang="pl-PL" sz="2400" b="1" i="1" dirty="0">
                <a:solidFill>
                  <a:srgbClr val="002060"/>
                </a:solidFill>
                <a:latin typeface="+mn-lt"/>
              </a:rPr>
            </a:br>
            <a:r>
              <a:rPr lang="pl-PL" sz="2400" b="1" i="1" dirty="0">
                <a:solidFill>
                  <a:srgbClr val="002060"/>
                </a:solidFill>
                <a:latin typeface="+mn-lt"/>
              </a:rPr>
              <a:t/>
            </a:r>
            <a:br>
              <a:rPr lang="pl-PL" sz="2400" b="1" i="1" dirty="0">
                <a:solidFill>
                  <a:srgbClr val="002060"/>
                </a:solidFill>
                <a:latin typeface="+mn-lt"/>
              </a:rPr>
            </a:br>
            <a:r>
              <a:rPr lang="pl-PL" sz="2400" b="1" i="1" dirty="0">
                <a:solidFill>
                  <a:srgbClr val="002060"/>
                </a:solidFill>
                <a:latin typeface="+mn-lt"/>
              </a:rPr>
              <a:t/>
            </a:r>
            <a:br>
              <a:rPr lang="pl-PL" sz="2400" b="1" i="1" dirty="0">
                <a:solidFill>
                  <a:srgbClr val="002060"/>
                </a:solidFill>
                <a:latin typeface="+mn-lt"/>
              </a:rPr>
            </a:br>
            <a:r>
              <a:rPr lang="en-US" sz="2400" b="1" i="1" dirty="0">
                <a:solidFill>
                  <a:srgbClr val="FF0066"/>
                </a:solidFill>
                <a:latin typeface="+mn-lt"/>
              </a:rPr>
              <a:t>„You matter because you are you, and you matter until the last moment of your life. We will do all we can, not only to help you die peacefully, but also to live until you die”</a:t>
            </a:r>
            <a:endParaRPr lang="pl-PL" sz="2400" b="1" i="1" dirty="0">
              <a:solidFill>
                <a:srgbClr val="FF0066"/>
              </a:solidFill>
              <a:latin typeface="+mn-lt"/>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3608" y="2060848"/>
            <a:ext cx="7056784" cy="4176464"/>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554321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200" b="1" dirty="0">
                <a:solidFill>
                  <a:srgbClr val="002060"/>
                </a:solidFill>
              </a:rPr>
              <a:t/>
            </a:r>
            <a:br>
              <a:rPr lang="pl-PL" sz="3200" b="1" dirty="0">
                <a:solidFill>
                  <a:srgbClr val="002060"/>
                </a:solidFill>
              </a:rPr>
            </a:br>
            <a:r>
              <a:rPr lang="pl-PL" sz="3200" b="1" dirty="0">
                <a:solidFill>
                  <a:srgbClr val="002060"/>
                </a:solidFill>
              </a:rPr>
              <a:t>Urzeczywistnienie filozofii opieki paliatywnej jest możliwe dzięki realizacji podstawowych zasad:</a:t>
            </a:r>
            <a:endParaRPr lang="pl-PL" dirty="0"/>
          </a:p>
        </p:txBody>
      </p:sp>
      <p:sp>
        <p:nvSpPr>
          <p:cNvPr id="3" name="Symbol zastępczy zawartości 2"/>
          <p:cNvSpPr>
            <a:spLocks noGrp="1"/>
          </p:cNvSpPr>
          <p:nvPr>
            <p:ph idx="1"/>
          </p:nvPr>
        </p:nvSpPr>
        <p:spPr>
          <a:xfrm>
            <a:off x="467544" y="1772816"/>
            <a:ext cx="8219256" cy="4353347"/>
          </a:xfrm>
        </p:spPr>
        <p:txBody>
          <a:bodyPr>
            <a:noAutofit/>
          </a:bodyPr>
          <a:lstStyle/>
          <a:p>
            <a:pPr indent="449580" algn="just">
              <a:spcAft>
                <a:spcPts val="0"/>
              </a:spcAft>
            </a:pPr>
            <a:r>
              <a:rPr lang="pl-PL" sz="1400" b="1" dirty="0">
                <a:solidFill>
                  <a:srgbClr val="FF0066"/>
                </a:solidFill>
                <a:ea typeface="Times New Roman"/>
              </a:rPr>
              <a:t>Zasada otwartej komunikacji- </a:t>
            </a:r>
            <a:r>
              <a:rPr lang="pl-PL" sz="1400" dirty="0">
                <a:solidFill>
                  <a:srgbClr val="002060"/>
                </a:solidFill>
                <a:ea typeface="Times New Roman"/>
              </a:rPr>
              <a:t>Z uwagi na wagę problemu podejmowanego przez opiekę paliatywną, dobra, skuteczna komunikacja zespołu medycznego z dzieckiem i jego rodziną a także samego dziecka z członkami jego rodziny jest nierzadko wyznacznikiem jakości sprawowanej opieki ( </a:t>
            </a:r>
            <a:r>
              <a:rPr lang="pl-PL" sz="1400" dirty="0" err="1">
                <a:solidFill>
                  <a:srgbClr val="002060"/>
                </a:solidFill>
                <a:ea typeface="Times New Roman"/>
              </a:rPr>
              <a:t>effective</a:t>
            </a:r>
            <a:r>
              <a:rPr lang="pl-PL" sz="1400" dirty="0">
                <a:solidFill>
                  <a:srgbClr val="002060"/>
                </a:solidFill>
                <a:ea typeface="Times New Roman"/>
              </a:rPr>
              <a:t> </a:t>
            </a:r>
            <a:r>
              <a:rPr lang="pl-PL" sz="1400" dirty="0" err="1">
                <a:solidFill>
                  <a:srgbClr val="002060"/>
                </a:solidFill>
                <a:ea typeface="Times New Roman"/>
              </a:rPr>
              <a:t>health</a:t>
            </a:r>
            <a:r>
              <a:rPr lang="pl-PL" sz="1400" dirty="0">
                <a:solidFill>
                  <a:srgbClr val="002060"/>
                </a:solidFill>
                <a:ea typeface="Times New Roman"/>
              </a:rPr>
              <a:t> </a:t>
            </a:r>
            <a:r>
              <a:rPr lang="pl-PL" sz="1400" dirty="0" err="1">
                <a:solidFill>
                  <a:srgbClr val="002060"/>
                </a:solidFill>
                <a:ea typeface="Times New Roman"/>
              </a:rPr>
              <a:t>care</a:t>
            </a:r>
            <a:r>
              <a:rPr lang="pl-PL" sz="1400" dirty="0">
                <a:solidFill>
                  <a:srgbClr val="002060"/>
                </a:solidFill>
                <a:ea typeface="Times New Roman"/>
              </a:rPr>
              <a:t>). Kwestia choroby nieuleczalnej, śmierci, umierania i osierocenia jest dla wielu ludzi (chorych, członków rodzin, członków zespołu medycznego) sprawą tabu. Brak szczerej, rzeczowej rozmowy z dzieckiem na nurtujące go tematy związane z przebiegiem choroby, utrzymywanie wokół niego tak zwanej „zmowy milczenia”, może wywoływać przykre konsekwencje związane z zaburzeniem procesu adaptacji do choroby, nasilać konflikty rodzinne oraz negatywnie wpływać na współpracę dziecka z zespołem, względem leczenia. Otwarta komunikacja zarówno ze strony zespołu medycznego jak i rodziny jest niezbędnym czynnikiem wpływającym na kondycję psychofizyczną chorego dziecka.</a:t>
            </a:r>
            <a:endParaRPr lang="pl-PL" sz="1400" dirty="0">
              <a:solidFill>
                <a:srgbClr val="002060"/>
              </a:solidFill>
              <a:latin typeface="Times New Roman"/>
              <a:ea typeface="Times New Roman"/>
            </a:endParaRPr>
          </a:p>
          <a:p>
            <a:pPr indent="449580" algn="just">
              <a:spcAft>
                <a:spcPts val="0"/>
              </a:spcAft>
            </a:pPr>
            <a:r>
              <a:rPr lang="pl-PL" sz="1400" b="1" dirty="0">
                <a:solidFill>
                  <a:srgbClr val="FF0066"/>
                </a:solidFill>
                <a:ea typeface="Times New Roman"/>
              </a:rPr>
              <a:t>Zasada edukacji społecznej- </a:t>
            </a:r>
            <a:r>
              <a:rPr lang="pl-PL" sz="1400" dirty="0">
                <a:solidFill>
                  <a:srgbClr val="002060"/>
                </a:solidFill>
                <a:ea typeface="Times New Roman"/>
              </a:rPr>
              <a:t>propagowanie idei paliatywno-hospicyjnej </a:t>
            </a:r>
            <a:br>
              <a:rPr lang="pl-PL" sz="1400" dirty="0">
                <a:solidFill>
                  <a:srgbClr val="002060"/>
                </a:solidFill>
                <a:ea typeface="Times New Roman"/>
              </a:rPr>
            </a:br>
            <a:r>
              <a:rPr lang="pl-PL" sz="1400" dirty="0">
                <a:solidFill>
                  <a:srgbClr val="002060"/>
                </a:solidFill>
                <a:ea typeface="Times New Roman"/>
              </a:rPr>
              <a:t>w społeczeństwie jest niezwykle ważne z perspektywy budowania  atmosfery akceptacji dla opieki paliatywnej. Rzeczowe, wnikliwe informacje na temat działań i możliwości opieki paliatywnej wpływają na oswojenie się człowieka z problematyką umierania i osierocenia.</a:t>
            </a:r>
            <a:endParaRPr lang="pl-PL" sz="1400" dirty="0">
              <a:solidFill>
                <a:srgbClr val="002060"/>
              </a:solidFill>
              <a:latin typeface="Times New Roman"/>
              <a:ea typeface="Times New Roman"/>
            </a:endParaRPr>
          </a:p>
          <a:p>
            <a:pPr indent="449580" algn="just">
              <a:spcAft>
                <a:spcPts val="0"/>
              </a:spcAft>
            </a:pPr>
            <a:r>
              <a:rPr lang="pl-PL" sz="1400" b="1" dirty="0">
                <a:solidFill>
                  <a:srgbClr val="FF0066"/>
                </a:solidFill>
                <a:ea typeface="Times New Roman"/>
              </a:rPr>
              <a:t>Zasada wielozadaniowości, pracy zespołowej- </a:t>
            </a:r>
            <a:r>
              <a:rPr lang="pl-PL" sz="1400" dirty="0">
                <a:solidFill>
                  <a:srgbClr val="002060"/>
                </a:solidFill>
                <a:ea typeface="Times New Roman"/>
              </a:rPr>
              <a:t>złożoność problemu opieki nad dzieckiem paliatywnym wymaga aktywnej współpracy specjalistów wielu dziedzin. Tylko tak możliwe jest integralne zaspokojenie potrzeb dziecka i jego rodziny.</a:t>
            </a:r>
            <a:endParaRPr lang="pl-PL" sz="1400" dirty="0">
              <a:solidFill>
                <a:srgbClr val="002060"/>
              </a:solidFill>
              <a:latin typeface="Times New Roman"/>
              <a:ea typeface="Times New Roman"/>
            </a:endParaRPr>
          </a:p>
          <a:p>
            <a:endParaRPr lang="pl-PL" sz="1400" dirty="0">
              <a:solidFill>
                <a:srgbClr val="002060"/>
              </a:solidFill>
            </a:endParaRPr>
          </a:p>
        </p:txBody>
      </p:sp>
    </p:spTree>
    <p:extLst>
      <p:ext uri="{BB962C8B-B14F-4D97-AF65-F5344CB8AC3E}">
        <p14:creationId xmlns:p14="http://schemas.microsoft.com/office/powerpoint/2010/main" xmlns="" val="30322757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900" b="1" dirty="0">
                <a:solidFill>
                  <a:srgbClr val="002060"/>
                </a:solidFill>
              </a:rPr>
              <a:t/>
            </a:r>
            <a:br>
              <a:rPr lang="pl-PL" sz="2900" b="1" dirty="0">
                <a:solidFill>
                  <a:srgbClr val="002060"/>
                </a:solidFill>
              </a:rPr>
            </a:br>
            <a:r>
              <a:rPr lang="pl-PL" sz="2900" b="1" dirty="0">
                <a:solidFill>
                  <a:srgbClr val="002060"/>
                </a:solidFill>
              </a:rPr>
              <a:t>Urzeczywistnienie filozofii opieki paliatywnej jest możliwe dzięki realizacji podstawowych zasad:</a:t>
            </a:r>
            <a:endParaRPr lang="pl-PL" dirty="0"/>
          </a:p>
        </p:txBody>
      </p:sp>
      <p:sp>
        <p:nvSpPr>
          <p:cNvPr id="3" name="Symbol zastępczy zawartości 2"/>
          <p:cNvSpPr>
            <a:spLocks noGrp="1"/>
          </p:cNvSpPr>
          <p:nvPr>
            <p:ph idx="1"/>
          </p:nvPr>
        </p:nvSpPr>
        <p:spPr/>
        <p:txBody>
          <a:bodyPr>
            <a:noAutofit/>
          </a:bodyPr>
          <a:lstStyle/>
          <a:p>
            <a:pPr indent="449580" algn="just">
              <a:spcAft>
                <a:spcPts val="0"/>
              </a:spcAft>
            </a:pPr>
            <a:r>
              <a:rPr lang="pl-PL" sz="1600" b="1" dirty="0">
                <a:solidFill>
                  <a:srgbClr val="FF0066"/>
                </a:solidFill>
                <a:ea typeface="Times New Roman"/>
              </a:rPr>
              <a:t>Zasada pomocy rodzinom i osieroconym- </a:t>
            </a:r>
            <a:r>
              <a:rPr lang="pl-PL" sz="1600" dirty="0">
                <a:solidFill>
                  <a:srgbClr val="002060"/>
                </a:solidFill>
                <a:ea typeface="Times New Roman"/>
              </a:rPr>
              <a:t>w myśl teorii systemów, rodzina stanowi jedną całość. Kiedy jeden z jej członków niedomaga, wypada z dotychczas pełnionej roli, funkcjonowanie całego systemu jest zagrożone. Dostarczanie  rodzinie odpowiedniego rodzaju wsparcia na każdym etapie chorowania wpływa pozytywnie nie tylko na proces adaptacji do nowej, trudnej sytuacji oraz mechanizmy radzenia sobie, ale też poprawia jakość życia dziecka.</a:t>
            </a:r>
            <a:endParaRPr lang="pl-PL" sz="1600" dirty="0">
              <a:solidFill>
                <a:srgbClr val="002060"/>
              </a:solidFill>
              <a:latin typeface="Times New Roman"/>
              <a:ea typeface="Times New Roman"/>
            </a:endParaRPr>
          </a:p>
          <a:p>
            <a:pPr indent="449580" algn="just">
              <a:spcAft>
                <a:spcPts val="0"/>
              </a:spcAft>
            </a:pPr>
            <a:r>
              <a:rPr lang="pl-PL" sz="1600" b="1" dirty="0">
                <a:solidFill>
                  <a:srgbClr val="FF0066"/>
                </a:solidFill>
                <a:ea typeface="Times New Roman"/>
              </a:rPr>
              <a:t>Zasada podwójnego skutku- </a:t>
            </a:r>
            <a:r>
              <a:rPr lang="pl-PL" sz="1600" dirty="0">
                <a:solidFill>
                  <a:srgbClr val="002060"/>
                </a:solidFill>
                <a:ea typeface="Times New Roman"/>
              </a:rPr>
              <a:t>wiążąca ze sobą zasadę wartości życia i naturalnego umierania z zasadą poprawy jakości życia. Uśmierzanie objawów bólowych związane z realizacją poprawy jakości życia, może w niektórych przypadkach powodować złamanie zasady naturalnego umierania i przyśpieszać moment śmierci dziecka. Podwójny skutek – jeden dobry, drugi zły- takiego działania w opiece paliatywnej, dopuszczalny jest tylko wtedy, kiedy jedyną intencją lekarza jest działanie przeciwbólowe a nie działanie mające na celu eutanazję</a:t>
            </a:r>
            <a:endParaRPr lang="pl-PL" sz="1600" dirty="0">
              <a:solidFill>
                <a:srgbClr val="002060"/>
              </a:solidFill>
              <a:latin typeface="Times New Roman"/>
              <a:ea typeface="Times New Roman"/>
            </a:endParaRPr>
          </a:p>
          <a:p>
            <a:pPr indent="449580" algn="just">
              <a:spcAft>
                <a:spcPts val="0"/>
              </a:spcAft>
            </a:pPr>
            <a:r>
              <a:rPr lang="pl-PL" sz="1600" b="1" dirty="0">
                <a:solidFill>
                  <a:srgbClr val="FF0066"/>
                </a:solidFill>
                <a:ea typeface="Times New Roman"/>
              </a:rPr>
              <a:t>Zasada sprawiedliwości- </a:t>
            </a:r>
            <a:r>
              <a:rPr lang="pl-PL" sz="1600" dirty="0">
                <a:solidFill>
                  <a:srgbClr val="002060"/>
                </a:solidFill>
                <a:ea typeface="Times New Roman"/>
              </a:rPr>
              <a:t>związana jest z zapewnieniem jednakowego dostępu do świadczeń z zakresu opieki paliatywnej, bez względu na sytuację finansową, miejsce zamieszkania, status społeczny chorego i jego rodziny.</a:t>
            </a:r>
            <a:endParaRPr lang="pl-PL" sz="1600" dirty="0">
              <a:solidFill>
                <a:srgbClr val="002060"/>
              </a:solidFill>
              <a:latin typeface="Times New Roman"/>
              <a:ea typeface="Times New Roman"/>
            </a:endParaRPr>
          </a:p>
          <a:p>
            <a:endParaRPr lang="pl-PL" sz="1600" dirty="0">
              <a:solidFill>
                <a:srgbClr val="002060"/>
              </a:solidFill>
            </a:endParaRPr>
          </a:p>
        </p:txBody>
      </p:sp>
    </p:spTree>
    <p:extLst>
      <p:ext uri="{BB962C8B-B14F-4D97-AF65-F5344CB8AC3E}">
        <p14:creationId xmlns:p14="http://schemas.microsoft.com/office/powerpoint/2010/main" xmlns="" val="817968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effectLst>
            <a:glow rad="228600">
              <a:schemeClr val="accent2">
                <a:satMod val="175000"/>
                <a:alpha val="40000"/>
              </a:schemeClr>
            </a:glow>
            <a:softEdge rad="317500"/>
          </a:effectLst>
        </p:spPr>
        <p:txBody>
          <a:bodyPr>
            <a:normAutofit fontScale="90000"/>
          </a:bodyPr>
          <a:lstStyle/>
          <a:p>
            <a:pPr algn="l"/>
            <a:r>
              <a:rPr lang="pl-PL" b="1" dirty="0">
                <a:solidFill>
                  <a:srgbClr val="FF0066"/>
                </a:solidFill>
              </a:rPr>
              <a:t/>
            </a:r>
            <a:br>
              <a:rPr lang="pl-PL" b="1" dirty="0">
                <a:solidFill>
                  <a:srgbClr val="FF0066"/>
                </a:solidFill>
              </a:rPr>
            </a:br>
            <a:r>
              <a:rPr lang="pl-PL" dirty="0">
                <a:solidFill>
                  <a:srgbClr val="FF0066"/>
                </a:solidFill>
              </a:rPr>
              <a:t>Dziękuję za uwagę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7664" y="1804988"/>
            <a:ext cx="6192688" cy="371224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4"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44208" y="265906"/>
            <a:ext cx="2182813" cy="3078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71903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lvl="0" fontAlgn="base">
              <a:spcAft>
                <a:spcPct val="0"/>
              </a:spcAft>
              <a:defRPr/>
            </a:pPr>
            <a:r>
              <a:rPr lang="pl-PL" sz="3200" b="1" dirty="0">
                <a:solidFill>
                  <a:srgbClr val="002060"/>
                </a:solidFill>
                <a:ea typeface="+mn-ea"/>
                <a:cs typeface="Arial" charset="0"/>
              </a:rPr>
              <a:t/>
            </a:r>
            <a:br>
              <a:rPr lang="pl-PL" sz="3200" b="1" dirty="0">
                <a:solidFill>
                  <a:srgbClr val="002060"/>
                </a:solidFill>
                <a:ea typeface="+mn-ea"/>
                <a:cs typeface="Arial" charset="0"/>
              </a:rPr>
            </a:br>
            <a:r>
              <a:rPr lang="pl-PL" sz="3200" b="1" dirty="0">
                <a:solidFill>
                  <a:srgbClr val="002060"/>
                </a:solidFill>
                <a:ea typeface="+mn-ea"/>
                <a:cs typeface="Arial" charset="0"/>
              </a:rPr>
              <a:t/>
            </a:r>
            <a:br>
              <a:rPr lang="pl-PL" sz="3200" b="1" dirty="0">
                <a:solidFill>
                  <a:srgbClr val="002060"/>
                </a:solidFill>
                <a:ea typeface="+mn-ea"/>
                <a:cs typeface="Arial" charset="0"/>
              </a:rPr>
            </a:br>
            <a:r>
              <a:rPr lang="pl-PL" sz="3200" b="1" dirty="0">
                <a:solidFill>
                  <a:srgbClr val="002060"/>
                </a:solidFill>
                <a:ea typeface="+mn-ea"/>
                <a:cs typeface="Arial" charset="0"/>
              </a:rPr>
              <a:t>Okno w Hospicjum Św. Krzysztofa w Londynie</a:t>
            </a:r>
            <a:br>
              <a:rPr lang="pl-PL" sz="3200" b="1" dirty="0">
                <a:solidFill>
                  <a:srgbClr val="002060"/>
                </a:solidFill>
                <a:ea typeface="+mn-ea"/>
                <a:cs typeface="Arial" charset="0"/>
              </a:rPr>
            </a:br>
            <a:endParaRPr lang="pl-PL" sz="3200" dirty="0">
              <a:solidFill>
                <a:srgbClr val="00206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232" y="1556792"/>
            <a:ext cx="5189312" cy="330363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43500" y="3688559"/>
            <a:ext cx="4009628" cy="316686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0343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b="1" dirty="0">
                <a:solidFill>
                  <a:srgbClr val="002060"/>
                </a:solidFill>
              </a:rPr>
              <a:t/>
            </a:r>
            <a:br>
              <a:rPr lang="pl-PL" sz="3600" b="1" dirty="0">
                <a:solidFill>
                  <a:srgbClr val="002060"/>
                </a:solidFill>
              </a:rPr>
            </a:br>
            <a:r>
              <a:rPr lang="pl-PL" sz="4000" b="1" dirty="0">
                <a:solidFill>
                  <a:srgbClr val="002060"/>
                </a:solidFill>
              </a:rPr>
              <a:t>Opieka paliatywna</a:t>
            </a:r>
          </a:p>
        </p:txBody>
      </p:sp>
      <p:sp>
        <p:nvSpPr>
          <p:cNvPr id="3" name="Prostokąt 2"/>
          <p:cNvSpPr/>
          <p:nvPr/>
        </p:nvSpPr>
        <p:spPr>
          <a:xfrm>
            <a:off x="107504" y="1582341"/>
            <a:ext cx="9036496" cy="5016758"/>
          </a:xfrm>
          <a:prstGeom prst="rect">
            <a:avLst/>
          </a:prstGeom>
        </p:spPr>
        <p:txBody>
          <a:bodyPr wrap="square">
            <a:spAutoFit/>
          </a:bodyPr>
          <a:lstStyle/>
          <a:p>
            <a:pPr marL="285750" indent="-285750">
              <a:buFont typeface="Arial" pitchFamily="34" charset="0"/>
              <a:buChar char="•"/>
            </a:pPr>
            <a:r>
              <a:rPr lang="pl-PL" sz="1600" dirty="0">
                <a:solidFill>
                  <a:srgbClr val="002060"/>
                </a:solidFill>
              </a:rPr>
              <a:t>Baflour Bount 1973r po raz pierwszy użył tego terminu </a:t>
            </a:r>
          </a:p>
          <a:p>
            <a:pPr marL="285750" indent="-285750">
              <a:buFont typeface="Arial" pitchFamily="34" charset="0"/>
              <a:buChar char="•"/>
            </a:pPr>
            <a:r>
              <a:rPr lang="pl-PL" sz="1600" dirty="0">
                <a:solidFill>
                  <a:srgbClr val="002060"/>
                </a:solidFill>
              </a:rPr>
              <a:t>dział medycyny, a także specjalność lekarska, która obejmuje leczenie i opiekę   nad nieuleczalnie chorymi, którzy znajdują się w okresie terminalnym śmiertelnej choroby. Według definicji </a:t>
            </a:r>
          </a:p>
          <a:p>
            <a:endParaRPr lang="pl-PL" sz="1600" dirty="0">
              <a:solidFill>
                <a:srgbClr val="002060"/>
              </a:solidFill>
            </a:endParaRPr>
          </a:p>
          <a:p>
            <a:pPr marL="285750" indent="-285750">
              <a:buFont typeface="Arial" pitchFamily="34" charset="0"/>
              <a:buChar char="•"/>
            </a:pPr>
            <a:r>
              <a:rPr lang="pl-PL" sz="1600" dirty="0">
                <a:solidFill>
                  <a:srgbClr val="002060"/>
                </a:solidFill>
              </a:rPr>
              <a:t>Opieka paliatywna to aktywna całościowa opieka nad chorym, którego choroba nie reaguje na leczenie przyczynowe. Opanowanie bólu, innych objawów oraz problemów psychologicznych, socjalnych i duchowych jest priorytetowe. Celem opieki paliatywnej jest osiągnięcie możliwie najlepszej jakości życia pacjentów i ich rodzin. (</a:t>
            </a:r>
            <a:r>
              <a:rPr lang="pl-PL" sz="1600" b="1" dirty="0">
                <a:solidFill>
                  <a:srgbClr val="002060"/>
                </a:solidFill>
              </a:rPr>
              <a:t>WHO 1990</a:t>
            </a:r>
            <a:r>
              <a:rPr lang="pl-PL" sz="1600" dirty="0">
                <a:solidFill>
                  <a:srgbClr val="002060"/>
                </a:solidFill>
              </a:rPr>
              <a:t>)</a:t>
            </a:r>
          </a:p>
          <a:p>
            <a:endParaRPr lang="pl-PL" sz="1600" dirty="0">
              <a:solidFill>
                <a:srgbClr val="002060"/>
              </a:solidFill>
            </a:endParaRPr>
          </a:p>
          <a:p>
            <a:pPr marL="285750" indent="-285750">
              <a:buFont typeface="Arial" pitchFamily="34" charset="0"/>
              <a:buChar char="•"/>
            </a:pPr>
            <a:r>
              <a:rPr lang="pl-PL" sz="1600" dirty="0">
                <a:solidFill>
                  <a:srgbClr val="002060"/>
                </a:solidFill>
              </a:rPr>
              <a:t> Opieka paliatywna jest działaniem, które poprawia jakość życia chorych i ich rodzin stających wobec problemów związanych z zagrażającą życiu chorobą, poprzez zapobieganie i znoszenie cierpienia dzięki wczesnej identyfikacji oraz bardzo starannej ocenie i leczeniu bólu i innych problemów : somatycznych, psychosocjalnych i duchowych. (</a:t>
            </a:r>
            <a:r>
              <a:rPr lang="pl-PL" sz="1600" b="1" dirty="0">
                <a:solidFill>
                  <a:srgbClr val="002060"/>
                </a:solidFill>
              </a:rPr>
              <a:t>WHO 2002</a:t>
            </a:r>
            <a:r>
              <a:rPr lang="pl-PL" sz="1600" dirty="0">
                <a:solidFill>
                  <a:srgbClr val="002060"/>
                </a:solidFill>
              </a:rPr>
              <a:t>)</a:t>
            </a:r>
          </a:p>
          <a:p>
            <a:pPr marL="285750" indent="-285750">
              <a:buFont typeface="Arial" pitchFamily="34" charset="0"/>
              <a:buChar char="•"/>
            </a:pPr>
            <a:endParaRPr lang="pl-PL" sz="1600" dirty="0">
              <a:solidFill>
                <a:srgbClr val="002060"/>
              </a:solidFill>
            </a:endParaRPr>
          </a:p>
          <a:p>
            <a:r>
              <a:rPr lang="pl-PL" sz="1600" b="1" dirty="0">
                <a:solidFill>
                  <a:srgbClr val="002060"/>
                </a:solidFill>
              </a:rPr>
              <a:t>Palium</a:t>
            </a:r>
            <a:r>
              <a:rPr lang="pl-PL" sz="1600" dirty="0">
                <a:solidFill>
                  <a:srgbClr val="002060"/>
                </a:solidFill>
              </a:rPr>
              <a:t>– szeroki, grecki płaszcz, bez kołnierza - ma otaczać chorego i jego bliskich w trudnym czasie stresu i zagubienia.  Osłania przed bólem fizycznym, duchowym, lękiem, rozpaczą, samotnością…</a:t>
            </a:r>
          </a:p>
          <a:p>
            <a:endParaRPr lang="pl-PL" sz="1600" dirty="0">
              <a:solidFill>
                <a:srgbClr val="002060"/>
              </a:solidFill>
            </a:endParaRPr>
          </a:p>
          <a:p>
            <a:endParaRPr lang="pl-PL" sz="1600" dirty="0">
              <a:solidFill>
                <a:srgbClr val="002060"/>
              </a:solidFill>
            </a:endParaRPr>
          </a:p>
          <a:p>
            <a:endParaRPr lang="pl-PL" sz="1600" dirty="0">
              <a:solidFill>
                <a:srgbClr val="002060"/>
              </a:solidFill>
            </a:endParaRPr>
          </a:p>
          <a:p>
            <a:endParaRPr lang="pl-PL" sz="1600" dirty="0">
              <a:solidFill>
                <a:srgbClr val="002060"/>
              </a:solidFill>
            </a:endParaRPr>
          </a:p>
        </p:txBody>
      </p:sp>
    </p:spTree>
    <p:extLst>
      <p:ext uri="{BB962C8B-B14F-4D97-AF65-F5344CB8AC3E}">
        <p14:creationId xmlns:p14="http://schemas.microsoft.com/office/powerpoint/2010/main" xmlns="" val="1262053684"/>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1309</TotalTime>
  <Words>4397</Words>
  <Application>Microsoft Macintosh PowerPoint</Application>
  <PresentationFormat>Pokaz na ekranie (4:3)</PresentationFormat>
  <Paragraphs>455</Paragraphs>
  <Slides>72</Slides>
  <Notes>1</Notes>
  <HiddenSlides>0</HiddenSlides>
  <MMClips>0</MMClips>
  <ScaleCrop>false</ScaleCrop>
  <HeadingPairs>
    <vt:vector size="4" baseType="variant">
      <vt:variant>
        <vt:lpstr>Motyw</vt:lpstr>
      </vt:variant>
      <vt:variant>
        <vt:i4>1</vt:i4>
      </vt:variant>
      <vt:variant>
        <vt:lpstr>Tytuły slajdów</vt:lpstr>
      </vt:variant>
      <vt:variant>
        <vt:i4>72</vt:i4>
      </vt:variant>
    </vt:vector>
  </HeadingPairs>
  <TitlesOfParts>
    <vt:vector size="73" baseType="lpstr">
      <vt:lpstr>Motyw pakietu Office</vt:lpstr>
      <vt:lpstr>Slajd 1</vt:lpstr>
      <vt:lpstr>  Historia Ruchu Hospicyjnego w Polsce i na świecie    mgr Kinga Czechowicz - Drewniak</vt:lpstr>
      <vt:lpstr>Wczesne początki opieki hospicyjnej</vt:lpstr>
      <vt:lpstr>   Dame Dr Cicely Saunders              (1918 – 2005)     </vt:lpstr>
      <vt:lpstr>   Dawid Taśma             (1908 – 1948) </vt:lpstr>
      <vt:lpstr>    Cicely Saunders budowała Hospicjum 17 lat.  Ukończyła i otworzyła Hospicjum św. Krzysztofa w 1967 roku. Hospicjum św. Krzysztofa stało się macierzystą instytucją, która wykształciła ponad pięćdziesiąt tysięcy specjalistów z opieki hospicyjnej.  W 1969 roku opracowała pionierski program opieki domowej.         </vt:lpstr>
      <vt:lpstr>   „You matter because you are you, and you matter until the last moment of your life. We will do all we can, not only to help you die peacefully, but also to live until you die”</vt:lpstr>
      <vt:lpstr>  Okno w Hospicjum Św. Krzysztofa w Londynie </vt:lpstr>
      <vt:lpstr> Opieka paliatywna</vt:lpstr>
      <vt:lpstr>  Opieka hospicyjna „Byłem przybyszem a przyjęliście mnie” </vt:lpstr>
      <vt:lpstr>  Opieka u schyłku życia (ang. end of life care) </vt:lpstr>
      <vt:lpstr>Slajd 12</vt:lpstr>
      <vt:lpstr>  Opieka nad chorym terminalnie</vt:lpstr>
      <vt:lpstr>  Wilodyscyplinarny zespół opieki hospicyjnej</vt:lpstr>
      <vt:lpstr>  Zadania zespołu opieki hospicyjnej</vt:lpstr>
      <vt:lpstr>  Zadania dla zespołu opieki paliatywnej</vt:lpstr>
      <vt:lpstr>   Priorytety dla pacjentów z zaawansowaną chorobą nowotworową otrzymujących leczenie paliatywne</vt:lpstr>
      <vt:lpstr>  Naczelne zasady opieki hospicyjnej</vt:lpstr>
      <vt:lpstr>Jakość życia</vt:lpstr>
      <vt:lpstr>  Formy opieki nad pacjentem: </vt:lpstr>
      <vt:lpstr>Slajd 21</vt:lpstr>
      <vt:lpstr> Indywidualne zbliżanie się do śmierci</vt:lpstr>
      <vt:lpstr>  Prawdziwe pytanie brzmi nie: „Co powiedzieć pacjentowi?”, lecz raczej: „Co pozwolić, by pacjent ci powiedział?”</vt:lpstr>
      <vt:lpstr> Cicely Saunders wprowadziła do opieki paliatywnej koncepcję bólu totalnego</vt:lpstr>
      <vt:lpstr> Ból wszechogarniający (ang. total pain) </vt:lpstr>
      <vt:lpstr>Ból totalny</vt:lpstr>
      <vt:lpstr>Sens cierpienia</vt:lpstr>
      <vt:lpstr> Elisabeth Kübler-Ross (1926 – 2004) </vt:lpstr>
      <vt:lpstr>  Umieranie dziś</vt:lpstr>
      <vt:lpstr>  Umieranie kiedyś</vt:lpstr>
      <vt:lpstr>Slajd 31</vt:lpstr>
      <vt:lpstr>      Historia ruchu hospicyjnego w Polsce</vt:lpstr>
      <vt:lpstr>Hanna Chrzanowska</vt:lpstr>
      <vt:lpstr>Dr Stanisław Kownacki</vt:lpstr>
      <vt:lpstr> Towarzystwo Przyjaciół Chorych HOSPICJUM i początki Ruchu hospicyjnego w Polsce</vt:lpstr>
      <vt:lpstr>Hospicjum Św. Łazarza w Krakowie</vt:lpstr>
      <vt:lpstr>Prof. Jacek Łuczak</vt:lpstr>
      <vt:lpstr>Slajd 38</vt:lpstr>
      <vt:lpstr>     Dziękuję za uwagę  </vt:lpstr>
      <vt:lpstr>        Pediatryczna opieka paliatywno – hospicyjna   mgr Kinga Czechowicz-Drewniak</vt:lpstr>
      <vt:lpstr> Frances Dominica Ritchie 21 grudnia 1942 UK</vt:lpstr>
      <vt:lpstr> Początek działalności hospicjów dla Dzieci na Świecie</vt:lpstr>
      <vt:lpstr>  Karta Praw Dziecka Śmiertelnie Chorego w Domu</vt:lpstr>
      <vt:lpstr>  Zasady postępowania w opiece paliatywnej nad dziećmi ACT (wg. Stowarzyszenia na Rzecz Dzieci ze Schorzeniami Zagrażającymi Życiu lub w Stanach Terminalnych i ich Rodzin)</vt:lpstr>
      <vt:lpstr>  Zasady postępowania w opiece paliatywnej nad dziećmi ACT (wg. Stowarzyszenia na Rzecz Dzieci ze Schorzeniami Zagrażającymi Życiu lub w Stanach Terminalnych i ich Rodzin)</vt:lpstr>
      <vt:lpstr>  Zasady postępowania w opiece paliatywnej nad dziećmi ACT (wg. Stowarzyszenia na Rzecz Dzieci ze Schorzeniami Zagrażającymi Życiu lub w Stanach Terminalnych i ich Rodzin)</vt:lpstr>
      <vt:lpstr>  Zasady postępowania w opiece paliatywnej nad dziećmi ACT (wg. Stowarzyszenia na Rzecz Dzieci ze Schorzeniami Zagrażającymi Życiu lub w Stanach Terminalnych i ich Rodzin)</vt:lpstr>
      <vt:lpstr>Opieka paliatywna nad dziećmi</vt:lpstr>
      <vt:lpstr>  Cela i zadania opieki nad dzieckiem terminalnie chorym</vt:lpstr>
      <vt:lpstr> Kompetencje Zespołu Rodzinnego</vt:lpstr>
      <vt:lpstr> Miejsce sprawowania opieki</vt:lpstr>
      <vt:lpstr>  Warunki konieczne do sprawowania domowej opieki nad dziećmi</vt:lpstr>
      <vt:lpstr> Zasady opieki paliatywnej nad dziećmi</vt:lpstr>
      <vt:lpstr> Różnice w pediatrycznej opiece paliatywnej</vt:lpstr>
      <vt:lpstr> Różnice w pediatrycznej opiece paliatywnej</vt:lpstr>
      <vt:lpstr> Dziecko w sytuacji choroby terminalnej</vt:lpstr>
      <vt:lpstr>  Kiedy dziecko przeżywa chorobę jako szczególnie uciążliwą ?</vt:lpstr>
      <vt:lpstr>          Filozoficzne i etyczne podstawy opieki paliatywno – hospicyjnej    </vt:lpstr>
      <vt:lpstr> Towarzyszenie w opiece paliatywnej</vt:lpstr>
      <vt:lpstr> Towarzyszenie dziecku</vt:lpstr>
      <vt:lpstr>  Towarzyszenie rodzicom dziecka terminalnie chorego</vt:lpstr>
      <vt:lpstr>  Towarzyszenie rodzicom terminalnie chorego dziecka</vt:lpstr>
      <vt:lpstr>  Towarzyszenie rodzicom dziecka terminalnie chorego</vt:lpstr>
      <vt:lpstr> Towarzyszenie dziecku a potrzeby dziecka</vt:lpstr>
      <vt:lpstr> Pomoc rodzinie w okresie opieki nad chorym</vt:lpstr>
      <vt:lpstr>Filozofia opieki paliatywnej</vt:lpstr>
      <vt:lpstr>  Urzeczywistnienie filozofii opieki paliatywnej jest możliwe dzięki realizacji podstawowych zasad:</vt:lpstr>
      <vt:lpstr>  Urzeczywistnienie filozofii opieki paliatywnej jest możliwe dzięki realizacji podstawowych zasad:</vt:lpstr>
      <vt:lpstr>  Urzeczywistnienie filozofii opieki paliatywnej jest możliwe dzięki realizacji podstawowych zasad:</vt:lpstr>
      <vt:lpstr> Urzeczywistnienie filozofii opieki paliatywnej jest możliwe dzięki realizacji podstawowych zasad:</vt:lpstr>
      <vt:lpstr> Urzeczywistnienie filozofii opieki paliatywnej jest możliwe dzięki realizacji podstawowych zasad:</vt:lpstr>
      <vt:lpstr> Dziękuję za uwagę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Historia Ruchu Hospicyjnego w Polsce i na świecie    mgr Kinga Czechowicz - Drewniak</dc:title>
  <dc:creator>Poltransplant</dc:creator>
  <cp:lastModifiedBy>USER</cp:lastModifiedBy>
  <cp:revision>93</cp:revision>
  <dcterms:created xsi:type="dcterms:W3CDTF">2017-11-19T11:48:29Z</dcterms:created>
  <dcterms:modified xsi:type="dcterms:W3CDTF">2019-03-15T14:33:08Z</dcterms:modified>
</cp:coreProperties>
</file>