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6" r:id="rId5"/>
    <p:sldId id="267" r:id="rId6"/>
    <p:sldId id="268" r:id="rId7"/>
    <p:sldId id="269" r:id="rId8"/>
    <p:sldId id="272" r:id="rId9"/>
    <p:sldId id="270" r:id="rId10"/>
    <p:sldId id="263" r:id="rId11"/>
    <p:sldId id="26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59" r:id="rId3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474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4606"/>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 wzorca tytułu</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 wzorca tytułu</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 wzorca tytułu</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 wzorca tytułu</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daty 2"/>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 wzorca tytułu</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 wzorca tytułu</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15.03.2019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15.03.2019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70C0"/>
                </a:solidFill>
              </a:rPr>
              <a:t>KOMUNIA ŚWIĘTA</a:t>
            </a:r>
          </a:p>
        </p:txBody>
      </p:sp>
      <p:sp>
        <p:nvSpPr>
          <p:cNvPr id="3" name="Symbol zastępczy zawartości 2"/>
          <p:cNvSpPr>
            <a:spLocks noGrp="1"/>
          </p:cNvSpPr>
          <p:nvPr>
            <p:ph idx="1"/>
          </p:nvPr>
        </p:nvSpPr>
        <p:spPr/>
        <p:txBody>
          <a:bodyPr>
            <a:normAutofit lnSpcReduction="10000"/>
          </a:bodyPr>
          <a:lstStyle/>
          <a:p>
            <a:pPr>
              <a:buFont typeface="Wingdings" pitchFamily="2" charset="2"/>
              <a:buChar char="Ø"/>
            </a:pPr>
            <a:r>
              <a:rPr lang="pl-PL" sz="4000" b="1" dirty="0"/>
              <a:t> przygotowanie duchowe dziecka</a:t>
            </a:r>
          </a:p>
          <a:p>
            <a:pPr>
              <a:buFont typeface="Wingdings" pitchFamily="2" charset="2"/>
              <a:buChar char="Ø"/>
            </a:pPr>
            <a:r>
              <a:rPr lang="pl-PL" sz="4000" b="1" dirty="0"/>
              <a:t> przygotowanie duchowe rodziców </a:t>
            </a:r>
            <a:br>
              <a:rPr lang="pl-PL" sz="4000" b="1" dirty="0"/>
            </a:br>
            <a:r>
              <a:rPr lang="pl-PL" sz="4000" b="1" dirty="0"/>
              <a:t>i całej rodziny</a:t>
            </a:r>
          </a:p>
          <a:p>
            <a:pPr>
              <a:buFont typeface="Wingdings" pitchFamily="2" charset="2"/>
              <a:buChar char="Ø"/>
            </a:pPr>
            <a:r>
              <a:rPr lang="pl-PL" sz="4000" b="1" dirty="0"/>
              <a:t> goście – rodzina, dziadkowie, chrzestni, ewentualnie personel, miejscowy proboszcz lub katecheta</a:t>
            </a:r>
          </a:p>
          <a:p>
            <a:pPr>
              <a:buFont typeface="Wingdings" pitchFamily="2" charset="2"/>
              <a:buChar char="Ø"/>
            </a:pPr>
            <a:r>
              <a:rPr lang="pl-PL" sz="4000" b="1" dirty="0"/>
              <a:t> sakrament pokuty </a:t>
            </a:r>
          </a:p>
          <a:p>
            <a:pPr>
              <a:buNone/>
            </a:pPr>
            <a:endParaRPr lang="pl-PL" sz="4000" b="1" dirty="0"/>
          </a:p>
          <a:p>
            <a:pPr>
              <a:buNone/>
            </a:pPr>
            <a:endParaRPr lang="pl-PL" sz="4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solidFill>
                  <a:srgbClr val="0070C0"/>
                </a:solidFill>
              </a:rPr>
              <a:t>MSZA ŚWIĘTA W DOMU CHOREGO DZIECKA</a:t>
            </a:r>
          </a:p>
        </p:txBody>
      </p:sp>
      <p:sp>
        <p:nvSpPr>
          <p:cNvPr id="3" name="Symbol zastępczy zawartości 2"/>
          <p:cNvSpPr>
            <a:spLocks noGrp="1"/>
          </p:cNvSpPr>
          <p:nvPr>
            <p:ph idx="1"/>
          </p:nvPr>
        </p:nvSpPr>
        <p:spPr/>
        <p:txBody>
          <a:bodyPr/>
          <a:lstStyle/>
          <a:p>
            <a:pPr>
              <a:buFont typeface="Wingdings" pitchFamily="2" charset="2"/>
              <a:buChar char="Ø"/>
            </a:pPr>
            <a:r>
              <a:rPr lang="pl-PL" dirty="0"/>
              <a:t> pokój lub salon, który pomieści więcej osób</a:t>
            </a:r>
          </a:p>
          <a:p>
            <a:pPr>
              <a:buFont typeface="Wingdings" pitchFamily="2" charset="2"/>
              <a:buChar char="Ø"/>
            </a:pPr>
            <a:r>
              <a:rPr lang="pl-PL" dirty="0"/>
              <a:t>stół/ stolik przykryty </a:t>
            </a:r>
            <a:r>
              <a:rPr lang="pl-PL" u="sng" dirty="0"/>
              <a:t>białym</a:t>
            </a:r>
            <a:r>
              <a:rPr lang="pl-PL" dirty="0"/>
              <a:t> obrusem</a:t>
            </a:r>
          </a:p>
          <a:p>
            <a:pPr>
              <a:buFont typeface="Wingdings" pitchFamily="2" charset="2"/>
              <a:buChar char="Ø"/>
            </a:pPr>
            <a:r>
              <a:rPr lang="pl-PL" dirty="0"/>
              <a:t> krzyż, świece, kwiaty</a:t>
            </a:r>
          </a:p>
          <a:p>
            <a:pPr>
              <a:buFont typeface="Wingdings" pitchFamily="2" charset="2"/>
              <a:buChar char="Ø"/>
            </a:pPr>
            <a:r>
              <a:rPr lang="pl-PL" dirty="0"/>
              <a:t> woda święcona</a:t>
            </a:r>
          </a:p>
          <a:p>
            <a:pPr>
              <a:buFont typeface="Wingdings" pitchFamily="2" charset="2"/>
              <a:buChar char="Ø"/>
            </a:pPr>
            <a:r>
              <a:rPr lang="pl-PL" dirty="0"/>
              <a:t> szklanka z wodą, łyżeczka</a:t>
            </a:r>
          </a:p>
          <a:p>
            <a:pPr>
              <a:buFont typeface="Wingdings" pitchFamily="2" charset="2"/>
              <a:buChar char="Ø"/>
            </a:pPr>
            <a:r>
              <a:rPr lang="pl-PL" dirty="0"/>
              <a:t> dziecko może być ubrane w strój komunijny</a:t>
            </a:r>
          </a:p>
          <a:p>
            <a:pPr>
              <a:buFont typeface="Wingdings" pitchFamily="2" charset="2"/>
              <a:buChar char="Ø"/>
            </a:pPr>
            <a:r>
              <a:rPr lang="pl-PL" dirty="0"/>
              <a:t> świeca, różaniec, medalik</a:t>
            </a:r>
          </a:p>
          <a:p>
            <a:pPr>
              <a:buFont typeface="Wingdings" pitchFamily="2" charset="2"/>
              <a:buChar char="Ø"/>
            </a:pP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70C0"/>
                </a:solidFill>
              </a:rPr>
              <a:t>BIERZMOWANIE</a:t>
            </a:r>
          </a:p>
        </p:txBody>
      </p:sp>
      <p:sp>
        <p:nvSpPr>
          <p:cNvPr id="3" name="Symbol zastępczy zawartości 2"/>
          <p:cNvSpPr>
            <a:spLocks noGrp="1"/>
          </p:cNvSpPr>
          <p:nvPr>
            <p:ph idx="1"/>
          </p:nvPr>
        </p:nvSpPr>
        <p:spPr>
          <a:xfrm>
            <a:off x="457200" y="1412776"/>
            <a:ext cx="8229600" cy="4713387"/>
          </a:xfrm>
        </p:spPr>
        <p:txBody>
          <a:bodyPr>
            <a:noAutofit/>
          </a:bodyPr>
          <a:lstStyle/>
          <a:p>
            <a:pPr algn="just">
              <a:buNone/>
            </a:pPr>
            <a:r>
              <a:rPr lang="pl-PL" sz="2800" b="1" dirty="0"/>
              <a:t>Kan. 889 -</a:t>
            </a:r>
          </a:p>
          <a:p>
            <a:pPr algn="just">
              <a:buNone/>
            </a:pPr>
            <a:r>
              <a:rPr lang="pl-PL" sz="2800" b="1" dirty="0"/>
              <a:t>§ 1. Zdatnym do przyjęcia bierzmowania jest każdy </a:t>
            </a:r>
            <a:br>
              <a:rPr lang="pl-PL" sz="2800" b="1" dirty="0"/>
            </a:br>
            <a:r>
              <a:rPr lang="pl-PL" sz="2800" b="1" dirty="0"/>
              <a:t>i tylko ten, kto został ochrzczony, a nie był jeszcze bierzmowany.</a:t>
            </a:r>
          </a:p>
          <a:p>
            <a:pPr algn="just">
              <a:buNone/>
            </a:pPr>
            <a:endParaRPr lang="pl-PL" sz="2800" b="1" dirty="0"/>
          </a:p>
          <a:p>
            <a:pPr algn="just">
              <a:buNone/>
            </a:pPr>
            <a:r>
              <a:rPr lang="pl-PL" sz="2800" b="1" dirty="0"/>
              <a:t>§ 2. </a:t>
            </a:r>
            <a:r>
              <a:rPr lang="pl-PL" sz="2800" b="1" u="sng" dirty="0"/>
              <a:t>Poza niebezpieczeństwem śmierci</a:t>
            </a:r>
            <a:r>
              <a:rPr lang="pl-PL" sz="2800" b="1" dirty="0"/>
              <a:t>, mający używanie rozumu wtedy godziwie przyjmuje bierzmowanie, gdy jest odpowiednio pouczony, właściwie dysponowany i może odnowić przyrzeczenia chrzcielne.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tx2"/>
                </a:solidFill>
              </a:rPr>
              <a:t>BIERZMOWANIE</a:t>
            </a:r>
          </a:p>
        </p:txBody>
      </p:sp>
      <p:sp>
        <p:nvSpPr>
          <p:cNvPr id="3" name="Symbol zastępczy zawartości 2"/>
          <p:cNvSpPr>
            <a:spLocks noGrp="1"/>
          </p:cNvSpPr>
          <p:nvPr>
            <p:ph idx="1"/>
          </p:nvPr>
        </p:nvSpPr>
        <p:spPr/>
        <p:txBody>
          <a:bodyPr>
            <a:normAutofit fontScale="77500" lnSpcReduction="20000"/>
          </a:bodyPr>
          <a:lstStyle/>
          <a:p>
            <a:pPr algn="just">
              <a:lnSpc>
                <a:spcPct val="120000"/>
              </a:lnSpc>
              <a:buNone/>
            </a:pPr>
            <a:r>
              <a:rPr lang="pl-PL" b="1" dirty="0"/>
              <a:t>Kan. 890 - Wierni są obowiązani przyjąć ten sakrament w odpowiednim czasie. Rodzice, duszpasterze, zwłaszcza proboszczowie mają troszczyć się, żeby wierni zostali właściwie przygotowani do jego przyjęcia i w odpowiednim czasie do niego przystąpili.</a:t>
            </a:r>
          </a:p>
          <a:p>
            <a:pPr algn="just">
              <a:lnSpc>
                <a:spcPct val="120000"/>
              </a:lnSpc>
              <a:buNone/>
            </a:pPr>
            <a:endParaRPr lang="pl-PL" b="1" dirty="0"/>
          </a:p>
          <a:p>
            <a:pPr algn="just">
              <a:lnSpc>
                <a:spcPct val="120000"/>
              </a:lnSpc>
              <a:buNone/>
            </a:pPr>
            <a:r>
              <a:rPr lang="pl-PL" b="1" dirty="0"/>
              <a:t>Kan. 891 Sakrament Bierzmowania wierni powinni przyjmować w pobliżu wieku rozeznania, chyba że Konferencja Episkopatu określiła inny wiek, </a:t>
            </a:r>
            <a:r>
              <a:rPr lang="pl-PL" b="1" u="sng" dirty="0"/>
              <a:t>albo istnieje niebezpieczeństwo śmierci</a:t>
            </a:r>
            <a:r>
              <a:rPr lang="pl-PL" b="1" dirty="0"/>
              <a:t>, lub zdaniem szafarza co innego doradza poważna przyczyna. </a:t>
            </a:r>
          </a:p>
          <a:p>
            <a:pPr>
              <a:buNone/>
            </a:pP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1"/>
                </a:solidFill>
              </a:rPr>
              <a:t>BIERZMOWANIE</a:t>
            </a:r>
          </a:p>
        </p:txBody>
      </p:sp>
      <p:sp>
        <p:nvSpPr>
          <p:cNvPr id="3" name="Symbol zastępczy zawartości 2"/>
          <p:cNvSpPr>
            <a:spLocks noGrp="1"/>
          </p:cNvSpPr>
          <p:nvPr>
            <p:ph idx="1"/>
          </p:nvPr>
        </p:nvSpPr>
        <p:spPr/>
        <p:txBody>
          <a:bodyPr>
            <a:normAutofit lnSpcReduction="10000"/>
          </a:bodyPr>
          <a:lstStyle/>
          <a:p>
            <a:pPr>
              <a:lnSpc>
                <a:spcPct val="150000"/>
              </a:lnSpc>
              <a:buFont typeface="Wingdings" pitchFamily="2" charset="2"/>
              <a:buChar char="Ø"/>
            </a:pPr>
            <a:r>
              <a:rPr lang="pl-PL" b="1" dirty="0"/>
              <a:t> świadek </a:t>
            </a:r>
          </a:p>
          <a:p>
            <a:pPr>
              <a:lnSpc>
                <a:spcPct val="150000"/>
              </a:lnSpc>
              <a:buFont typeface="Wingdings" pitchFamily="2" charset="2"/>
              <a:buChar char="Ø"/>
            </a:pPr>
            <a:r>
              <a:rPr lang="pl-PL" b="1" dirty="0"/>
              <a:t> wybór Patrona</a:t>
            </a:r>
          </a:p>
          <a:p>
            <a:pPr>
              <a:lnSpc>
                <a:spcPct val="150000"/>
              </a:lnSpc>
              <a:buFont typeface="Wingdings" pitchFamily="2" charset="2"/>
              <a:buChar char="Ø"/>
            </a:pPr>
            <a:r>
              <a:rPr lang="pl-PL" b="1" dirty="0"/>
              <a:t> szafarzem jest biskup lub kapłan wyznaczony przez biskupa</a:t>
            </a:r>
          </a:p>
          <a:p>
            <a:pPr>
              <a:lnSpc>
                <a:spcPct val="150000"/>
              </a:lnSpc>
              <a:buFont typeface="Wingdings" pitchFamily="2" charset="2"/>
              <a:buChar char="Ø"/>
            </a:pPr>
            <a:r>
              <a:rPr lang="pl-PL" b="1" dirty="0"/>
              <a:t> bierzmowanie może odbyć się w domu chorego dziecka</a:t>
            </a:r>
          </a:p>
          <a:p>
            <a:pPr>
              <a:buNone/>
            </a:pPr>
            <a:endParaRPr lang="pl-PL" b="1" dirty="0"/>
          </a:p>
          <a:p>
            <a:pPr>
              <a:buNone/>
            </a:pPr>
            <a:endParaRPr lang="pl-PL" b="1" dirty="0"/>
          </a:p>
          <a:p>
            <a:pPr>
              <a:buNone/>
            </a:pPr>
            <a:endParaRPr lang="pl-PL" dirty="0"/>
          </a:p>
          <a:p>
            <a:pPr>
              <a:buNone/>
            </a:pP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solidFill>
                  <a:schemeClr val="accent1"/>
                </a:solidFill>
              </a:rPr>
              <a:t>SAKRAMENT NAMASZCENIA CHORYCH</a:t>
            </a:r>
          </a:p>
        </p:txBody>
      </p:sp>
      <p:sp>
        <p:nvSpPr>
          <p:cNvPr id="3" name="Symbol zastępczy zawartości 2"/>
          <p:cNvSpPr>
            <a:spLocks noGrp="1"/>
          </p:cNvSpPr>
          <p:nvPr>
            <p:ph idx="1"/>
          </p:nvPr>
        </p:nvSpPr>
        <p:spPr/>
        <p:txBody>
          <a:bodyPr>
            <a:normAutofit fontScale="92500" lnSpcReduction="10000"/>
          </a:bodyPr>
          <a:lstStyle/>
          <a:p>
            <a:pPr>
              <a:buNone/>
            </a:pPr>
            <a:r>
              <a:rPr lang="pl-PL" dirty="0"/>
              <a:t>Komu i kiedy udziela się sakramentu namaszczenia chorych?</a:t>
            </a:r>
          </a:p>
          <a:p>
            <a:pPr algn="just">
              <a:buFont typeface="Wingdings" pitchFamily="2" charset="2"/>
              <a:buChar char="Ø"/>
            </a:pPr>
            <a:r>
              <a:rPr lang="pl-PL" dirty="0"/>
              <a:t> wiernym, których życie jest zagrożone z powodu choroby lub podeszłego wieku</a:t>
            </a:r>
          </a:p>
          <a:p>
            <a:pPr algn="just">
              <a:buFont typeface="Wingdings" pitchFamily="2" charset="2"/>
              <a:buChar char="Ø"/>
            </a:pPr>
            <a:r>
              <a:rPr lang="pl-PL" dirty="0"/>
              <a:t> przed operacją, jeżeli przyczyną operacji jest niebezpieczna choroba</a:t>
            </a:r>
          </a:p>
          <a:p>
            <a:pPr algn="just">
              <a:buFont typeface="Wingdings" pitchFamily="2" charset="2"/>
              <a:buChar char="Ø"/>
            </a:pPr>
            <a:r>
              <a:rPr lang="pl-PL" dirty="0"/>
              <a:t> </a:t>
            </a:r>
            <a:r>
              <a:rPr lang="pl-PL" u="sng" dirty="0"/>
              <a:t>dzieciom, jeśli osiągnęły taki poziom umysłowy, że ten sakrament może im przynieść pokrzepienie. W razie wątpliwości czy osiągnęły używanie rozumu, należy udzielić sakramentu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1"/>
                </a:solidFill>
              </a:rPr>
              <a:t>NAMASZCZENIE CHORYCH</a:t>
            </a:r>
          </a:p>
        </p:txBody>
      </p:sp>
      <p:sp>
        <p:nvSpPr>
          <p:cNvPr id="3" name="Symbol zastępczy zawartości 2"/>
          <p:cNvSpPr>
            <a:spLocks noGrp="1"/>
          </p:cNvSpPr>
          <p:nvPr>
            <p:ph idx="1"/>
          </p:nvPr>
        </p:nvSpPr>
        <p:spPr/>
        <p:txBody>
          <a:bodyPr>
            <a:normAutofit/>
          </a:bodyPr>
          <a:lstStyle/>
          <a:p>
            <a:pPr>
              <a:buNone/>
            </a:pPr>
            <a:r>
              <a:rPr lang="pl-PL" sz="4000" b="1" u="sng" dirty="0"/>
              <a:t>Sakramentu namaszczenia chorych udziela się tylko osobom żyjącym</a:t>
            </a:r>
            <a:r>
              <a:rPr lang="pl-PL" sz="4000" dirty="0"/>
              <a:t> (nawet nieprzytomnym, jeśli istnieje prawdopodobieństwo, że prosiliby o ten sakrament gdyby byli przytomni)</a:t>
            </a:r>
          </a:p>
          <a:p>
            <a:pPr>
              <a:buFont typeface="Wingdings" pitchFamily="2" charset="2"/>
              <a:buChar char="Ø"/>
            </a:pPr>
            <a:r>
              <a:rPr lang="pl-PL" sz="4000" dirty="0"/>
              <a:t>	świadectwo rodziny, medalik, różaniec itp.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1"/>
                </a:solidFill>
              </a:rPr>
              <a:t>NAMASZCZENIE CHORYCH</a:t>
            </a:r>
          </a:p>
        </p:txBody>
      </p:sp>
      <p:sp>
        <p:nvSpPr>
          <p:cNvPr id="3" name="Symbol zastępczy zawartości 2"/>
          <p:cNvSpPr>
            <a:spLocks noGrp="1"/>
          </p:cNvSpPr>
          <p:nvPr>
            <p:ph idx="1"/>
          </p:nvPr>
        </p:nvSpPr>
        <p:spPr/>
        <p:txBody>
          <a:bodyPr/>
          <a:lstStyle/>
          <a:p>
            <a:pPr algn="just">
              <a:buNone/>
            </a:pPr>
            <a:r>
              <a:rPr lang="pl-PL" b="1" dirty="0"/>
              <a:t>Kan. 1005 - W wątpliwości, </a:t>
            </a:r>
            <a:r>
              <a:rPr lang="pl-PL" b="1" u="sng" dirty="0"/>
              <a:t>czy chory osiągnął używanie rozumu</a:t>
            </a:r>
            <a:r>
              <a:rPr lang="pl-PL" b="1" dirty="0"/>
              <a:t>, czy poważnie choruje albo </a:t>
            </a:r>
            <a:r>
              <a:rPr lang="pl-PL" b="1" u="sng" dirty="0"/>
              <a:t>czy rzeczywiście już umarł</a:t>
            </a:r>
            <a:r>
              <a:rPr lang="pl-PL" b="1" dirty="0"/>
              <a:t>, należy udzielić tego sakramentu.</a:t>
            </a:r>
          </a:p>
          <a:p>
            <a:pPr algn="just">
              <a:buNone/>
            </a:pPr>
            <a:r>
              <a:rPr lang="pl-PL" b="1" dirty="0"/>
              <a:t>Sakrament namaszczenia chorych można powtarzać. </a:t>
            </a:r>
          </a:p>
          <a:p>
            <a:pPr algn="just">
              <a:buNone/>
            </a:pPr>
            <a:r>
              <a:rPr lang="pl-PL" b="1" dirty="0"/>
              <a:t>Sakramentu namaszczenia chorych może udzielić tylko kapłan.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1"/>
                </a:solidFill>
              </a:rPr>
              <a:t>NAMASZCZENIE CHORYCH</a:t>
            </a:r>
          </a:p>
        </p:txBody>
      </p:sp>
      <p:sp>
        <p:nvSpPr>
          <p:cNvPr id="3" name="Symbol zastępczy zawartości 2"/>
          <p:cNvSpPr>
            <a:spLocks noGrp="1"/>
          </p:cNvSpPr>
          <p:nvPr>
            <p:ph idx="1"/>
          </p:nvPr>
        </p:nvSpPr>
        <p:spPr/>
        <p:txBody>
          <a:bodyPr/>
          <a:lstStyle/>
          <a:p>
            <a:pPr>
              <a:buNone/>
            </a:pPr>
            <a:r>
              <a:rPr lang="pl-PL" dirty="0"/>
              <a:t>Co należy przygotować jeśli sakrament odbywa się w domu?</a:t>
            </a:r>
          </a:p>
          <a:p>
            <a:pPr>
              <a:buFont typeface="Wingdings" pitchFamily="2" charset="2"/>
              <a:buChar char="Ø"/>
            </a:pPr>
            <a:r>
              <a:rPr lang="pl-PL" dirty="0"/>
              <a:t> stolik przykryty białym obrusem</a:t>
            </a:r>
          </a:p>
          <a:p>
            <a:pPr>
              <a:buFont typeface="Wingdings" pitchFamily="2" charset="2"/>
              <a:buChar char="Ø"/>
            </a:pPr>
            <a:r>
              <a:rPr lang="pl-PL" dirty="0"/>
              <a:t> krzyż, świece</a:t>
            </a:r>
          </a:p>
          <a:p>
            <a:pPr>
              <a:buFont typeface="Wingdings" pitchFamily="2" charset="2"/>
              <a:buChar char="Ø"/>
            </a:pPr>
            <a:r>
              <a:rPr lang="pl-PL" dirty="0"/>
              <a:t> woda święcona</a:t>
            </a:r>
          </a:p>
          <a:p>
            <a:pPr>
              <a:buNone/>
            </a:pPr>
            <a:r>
              <a:rPr lang="pl-PL" b="1" u="sng" dirty="0"/>
              <a:t>W sakramencie mogą (powinni) uczestniczyć wszyscy domownicy</a:t>
            </a:r>
          </a:p>
          <a:p>
            <a:pPr>
              <a:buNone/>
            </a:pP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Informacje uzupełniające</a:t>
            </a:r>
          </a:p>
        </p:txBody>
      </p:sp>
      <p:sp>
        <p:nvSpPr>
          <p:cNvPr id="3" name="Symbol zastępczy zawartości 2"/>
          <p:cNvSpPr>
            <a:spLocks noGrp="1"/>
          </p:cNvSpPr>
          <p:nvPr>
            <p:ph idx="1"/>
          </p:nvPr>
        </p:nvSpPr>
        <p:spPr/>
        <p:txBody>
          <a:bodyPr/>
          <a:lstStyle/>
          <a:p>
            <a:pPr>
              <a:lnSpc>
                <a:spcPct val="150000"/>
              </a:lnSpc>
              <a:buFont typeface="Wingdings" pitchFamily="2" charset="2"/>
              <a:buChar char="Ø"/>
            </a:pPr>
            <a:r>
              <a:rPr lang="pl-PL" dirty="0"/>
              <a:t> </a:t>
            </a:r>
            <a:r>
              <a:rPr lang="pl-PL" b="1" dirty="0"/>
              <a:t>modlitwa przed i po przyjęciu sakramentów (przygotowanie i dziękczynienie)</a:t>
            </a:r>
          </a:p>
          <a:p>
            <a:pPr>
              <a:lnSpc>
                <a:spcPct val="150000"/>
              </a:lnSpc>
              <a:buFont typeface="Wingdings" pitchFamily="2" charset="2"/>
              <a:buChar char="Ø"/>
            </a:pPr>
            <a:r>
              <a:rPr lang="pl-PL" b="1" dirty="0"/>
              <a:t> prosić o sakramenty dla dziecka</a:t>
            </a:r>
          </a:p>
          <a:p>
            <a:pPr>
              <a:lnSpc>
                <a:spcPct val="150000"/>
              </a:lnSpc>
              <a:buFont typeface="Wingdings" pitchFamily="2" charset="2"/>
              <a:buChar char="Ø"/>
            </a:pPr>
            <a:r>
              <a:rPr lang="pl-PL" b="1" dirty="0"/>
              <a:t> ważna jest własna dyspozycja </a:t>
            </a:r>
            <a:r>
              <a:rPr lang="pl-PL" b="1" dirty="0" err="1"/>
              <a:t>rodzciów</a:t>
            </a:r>
            <a:r>
              <a:rPr lang="pl-PL" b="1" dirty="0"/>
              <a:t> do przyjęcia sakramentów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683568" y="1556792"/>
            <a:ext cx="5400600" cy="216024"/>
          </a:xfrm>
          <a:prstGeom prst="rect">
            <a:avLst/>
          </a:prstGeom>
          <a:solidFill>
            <a:srgbClr val="F47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zawartości 2"/>
          <p:cNvSpPr txBox="1">
            <a:spLocks/>
          </p:cNvSpPr>
          <p:nvPr/>
        </p:nvSpPr>
        <p:spPr>
          <a:xfrm>
            <a:off x="971600" y="1988840"/>
            <a:ext cx="6480720" cy="12241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4800" b="0" i="0" u="none" strike="noStrike" kern="1200" cap="none" spc="0" normalizeH="0" baseline="0" noProof="0" dirty="0">
              <a:ln>
                <a:noFill/>
              </a:ln>
              <a:solidFill>
                <a:schemeClr val="accent1">
                  <a:lumMod val="75000"/>
                </a:schemeClr>
              </a:solidFill>
              <a:effectLst/>
              <a:uLnTx/>
              <a:uFillTx/>
              <a:latin typeface="Arial Black" pitchFamily="34" charset="0"/>
            </a:endParaRPr>
          </a:p>
        </p:txBody>
      </p:sp>
      <p:sp>
        <p:nvSpPr>
          <p:cNvPr id="7" name="Prostokąt 6"/>
          <p:cNvSpPr/>
          <p:nvPr/>
        </p:nvSpPr>
        <p:spPr>
          <a:xfrm>
            <a:off x="827584" y="2204864"/>
            <a:ext cx="6480720" cy="3096344"/>
          </a:xfrm>
          <a:prstGeom prst="rect">
            <a:avLst/>
          </a:prstGeom>
          <a:solidFill>
            <a:srgbClr val="F47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zawartości 2"/>
          <p:cNvSpPr txBox="1">
            <a:spLocks/>
          </p:cNvSpPr>
          <p:nvPr/>
        </p:nvSpPr>
        <p:spPr>
          <a:xfrm>
            <a:off x="1043608" y="3284984"/>
            <a:ext cx="5904656"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pl-PL" sz="2400" dirty="0">
              <a:solidFill>
                <a:schemeClr val="bg1"/>
              </a:solidFill>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800" b="0" i="0" u="none" strike="noStrike" kern="1200" cap="none" spc="0" normalizeH="0" baseline="0" noProof="0" dirty="0">
                <a:ln>
                  <a:noFill/>
                </a:ln>
                <a:solidFill>
                  <a:schemeClr val="bg1"/>
                </a:solidFill>
                <a:effectLst/>
                <a:uLnTx/>
                <a:uFillTx/>
                <a:latin typeface="Arial Black" pitchFamily="34" charset="0"/>
              </a:rPr>
              <a:t>Blok o duchowości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2800" dirty="0">
                <a:solidFill>
                  <a:schemeClr val="bg1"/>
                </a:solidFill>
                <a:latin typeface="Arial Black" pitchFamily="34" charset="0"/>
              </a:rPr>
              <a:t>24 marca 2018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800" b="0" i="0" u="none" strike="noStrike" kern="1200" cap="none" spc="0" normalizeH="0" baseline="0" noProof="0" dirty="0">
                <a:ln>
                  <a:noFill/>
                </a:ln>
                <a:solidFill>
                  <a:schemeClr val="bg1"/>
                </a:solidFill>
                <a:effectLst/>
                <a:uLnTx/>
                <a:uFillTx/>
                <a:latin typeface="Arial Black" pitchFamily="34" charset="0"/>
              </a:rPr>
              <a:t>Ks. Józef </a:t>
            </a:r>
            <a:r>
              <a:rPr kumimoji="0" lang="pl-PL" sz="2800" b="0" i="0" u="none" strike="noStrike" kern="1200" cap="none" spc="0" normalizeH="0" baseline="0" noProof="0" dirty="0" err="1">
                <a:ln>
                  <a:noFill/>
                </a:ln>
                <a:solidFill>
                  <a:schemeClr val="bg1"/>
                </a:solidFill>
                <a:effectLst/>
                <a:uLnTx/>
                <a:uFillTx/>
                <a:latin typeface="Arial Black" pitchFamily="34" charset="0"/>
              </a:rPr>
              <a:t>Habina</a:t>
            </a:r>
            <a:endParaRPr kumimoji="0" lang="pl-PL" sz="2800" b="0" i="0" u="none" strike="noStrike" kern="1200" cap="none" spc="0" normalizeH="0" baseline="0" noProof="0" dirty="0">
              <a:ln>
                <a:noFill/>
              </a:ln>
              <a:solidFill>
                <a:schemeClr val="bg1"/>
              </a:solidFill>
              <a:effectLst/>
              <a:uLnTx/>
              <a:uFillTx/>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pl-PL" b="1" dirty="0">
                <a:solidFill>
                  <a:schemeClr val="accent1"/>
                </a:solidFill>
              </a:rPr>
              <a:t>B. MODLITWA I ROZWÓJ DUCHOWY DZIECKA</a:t>
            </a:r>
          </a:p>
        </p:txBody>
      </p:sp>
      <p:sp>
        <p:nvSpPr>
          <p:cNvPr id="3" name="Symbol zastępczy zawartości 2"/>
          <p:cNvSpPr>
            <a:spLocks noGrp="1"/>
          </p:cNvSpPr>
          <p:nvPr>
            <p:ph idx="1"/>
          </p:nvPr>
        </p:nvSpPr>
        <p:spPr/>
        <p:txBody>
          <a:bodyPr/>
          <a:lstStyle/>
          <a:p>
            <a:pPr>
              <a:buFont typeface="Wingdings" pitchFamily="2" charset="2"/>
              <a:buChar char="Ø"/>
            </a:pPr>
            <a:r>
              <a:rPr lang="pl-PL" dirty="0"/>
              <a:t> rola i znaczenie modlitwy w życiu dziecka</a:t>
            </a:r>
          </a:p>
          <a:p>
            <a:pPr>
              <a:buFont typeface="Wingdings" pitchFamily="2" charset="2"/>
              <a:buChar char="Ø"/>
            </a:pPr>
            <a:r>
              <a:rPr lang="pl-PL" dirty="0"/>
              <a:t> modlitwa tradycyjna (pacierz) i modlitwa własnymi słowami</a:t>
            </a:r>
          </a:p>
          <a:p>
            <a:pPr>
              <a:buFont typeface="Wingdings" pitchFamily="2" charset="2"/>
              <a:buChar char="Ø"/>
            </a:pPr>
            <a:r>
              <a:rPr lang="pl-PL" dirty="0"/>
              <a:t> </a:t>
            </a:r>
            <a:r>
              <a:rPr lang="pl-PL" u="sng" dirty="0"/>
              <a:t>modlitwa razem z dzieckiem</a:t>
            </a:r>
          </a:p>
          <a:p>
            <a:pPr>
              <a:buFont typeface="Wingdings" pitchFamily="2" charset="2"/>
              <a:buChar char="Ø"/>
            </a:pPr>
            <a:r>
              <a:rPr lang="pl-PL" dirty="0"/>
              <a:t> modlenie się na głos przy dziecku</a:t>
            </a:r>
          </a:p>
          <a:p>
            <a:pPr>
              <a:buFont typeface="Wingdings" pitchFamily="2" charset="2"/>
              <a:buChar char="Ø"/>
            </a:pPr>
            <a:r>
              <a:rPr lang="pl-PL" dirty="0"/>
              <a:t> proste gesty religijne, znak krzyża</a:t>
            </a:r>
          </a:p>
          <a:p>
            <a:pPr>
              <a:buNone/>
            </a:pPr>
            <a:endParaRPr lang="pl-PL"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pl-PL" b="1" dirty="0">
                <a:solidFill>
                  <a:schemeClr val="accent1"/>
                </a:solidFill>
              </a:rPr>
              <a:t>B. MODLITWA I ROZWÓJ DUCHOWY DZIECKA</a:t>
            </a:r>
          </a:p>
        </p:txBody>
      </p:sp>
      <p:sp>
        <p:nvSpPr>
          <p:cNvPr id="3" name="Symbol zastępczy zawartości 2"/>
          <p:cNvSpPr>
            <a:spLocks noGrp="1"/>
          </p:cNvSpPr>
          <p:nvPr>
            <p:ph idx="1"/>
          </p:nvPr>
        </p:nvSpPr>
        <p:spPr/>
        <p:txBody>
          <a:bodyPr/>
          <a:lstStyle/>
          <a:p>
            <a:pPr>
              <a:buFont typeface="Wingdings" pitchFamily="2" charset="2"/>
              <a:buChar char="Ø"/>
            </a:pPr>
            <a:r>
              <a:rPr lang="pl-PL" dirty="0"/>
              <a:t> udział dziecka we Mszy Świętej / Msze dla dzieci</a:t>
            </a:r>
          </a:p>
          <a:p>
            <a:pPr>
              <a:buFont typeface="Wingdings" pitchFamily="2" charset="2"/>
              <a:buChar char="Ø"/>
            </a:pPr>
            <a:r>
              <a:rPr lang="pl-PL" dirty="0"/>
              <a:t> udział za pośrednictwem radia lub telewizji</a:t>
            </a:r>
          </a:p>
          <a:p>
            <a:pPr>
              <a:buFont typeface="Wingdings" pitchFamily="2" charset="2"/>
              <a:buChar char="Ø"/>
            </a:pPr>
            <a:r>
              <a:rPr lang="pl-PL" dirty="0"/>
              <a:t> Msza Święta w domu</a:t>
            </a:r>
          </a:p>
          <a:p>
            <a:pPr>
              <a:buFont typeface="Wingdings" pitchFamily="2" charset="2"/>
              <a:buChar char="Ø"/>
            </a:pPr>
            <a:r>
              <a:rPr lang="pl-PL" dirty="0"/>
              <a:t> katecheza w szkole lub w domu</a:t>
            </a:r>
          </a:p>
          <a:p>
            <a:pPr>
              <a:buFont typeface="Wingdings" pitchFamily="2" charset="2"/>
              <a:buChar char="Ø"/>
            </a:pPr>
            <a:r>
              <a:rPr lang="pl-PL" dirty="0"/>
              <a:t> modlitwa przez zabawę, piosenki, czytanie Pisma Świętego, Biblia w obrazkach </a:t>
            </a:r>
          </a:p>
          <a:p>
            <a:pPr>
              <a:buFont typeface="Wingdings" pitchFamily="2" charset="2"/>
              <a:buChar char="Ø"/>
            </a:pPr>
            <a:r>
              <a:rPr lang="pl-PL" dirty="0"/>
              <a:t> wspólne przeżywanie świąt, uroczystości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solidFill>
                  <a:schemeClr val="accent1"/>
                </a:solidFill>
              </a:rPr>
              <a:t>C. Przygotowanie dziecka i rozmowa na temat odchodzenia i śmierci</a:t>
            </a:r>
          </a:p>
        </p:txBody>
      </p:sp>
      <p:sp>
        <p:nvSpPr>
          <p:cNvPr id="3" name="Symbol zastępczy zawartości 2"/>
          <p:cNvSpPr>
            <a:spLocks noGrp="1"/>
          </p:cNvSpPr>
          <p:nvPr>
            <p:ph idx="1"/>
          </p:nvPr>
        </p:nvSpPr>
        <p:spPr/>
        <p:txBody>
          <a:bodyPr>
            <a:normAutofit lnSpcReduction="10000"/>
          </a:bodyPr>
          <a:lstStyle/>
          <a:p>
            <a:pPr>
              <a:buFont typeface="Wingdings" pitchFamily="2" charset="2"/>
              <a:buChar char="Ø"/>
            </a:pPr>
            <a:r>
              <a:rPr lang="pl-PL" dirty="0"/>
              <a:t> mówienie o niebie jako miejscu które jest bezpieczne</a:t>
            </a:r>
          </a:p>
          <a:p>
            <a:pPr>
              <a:buFont typeface="Wingdings" pitchFamily="2" charset="2"/>
              <a:buChar char="Ø"/>
            </a:pPr>
            <a:r>
              <a:rPr lang="pl-PL" dirty="0"/>
              <a:t> mówienie o Panu Bogu </a:t>
            </a:r>
          </a:p>
          <a:p>
            <a:pPr>
              <a:buFont typeface="Wingdings" pitchFamily="2" charset="2"/>
              <a:buChar char="Ø"/>
            </a:pPr>
            <a:r>
              <a:rPr lang="pl-PL" dirty="0"/>
              <a:t> własna wiara w niebo i rzeczywistość, która jest po śmierci</a:t>
            </a:r>
          </a:p>
          <a:p>
            <a:pPr>
              <a:buFont typeface="Wingdings" pitchFamily="2" charset="2"/>
              <a:buChar char="Ø"/>
            </a:pPr>
            <a:r>
              <a:rPr lang="pl-PL" dirty="0"/>
              <a:t> przykłady dzieci, które zostały świętymi: dzieci z Fatimy: Hiacynta, Franciszek; św. Stanisław Kostka, św. Dominik Savio, bł. Bernadetta, bł. Karolina,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2. Potrzeby duchowe rodzin </a:t>
            </a:r>
            <a:br>
              <a:rPr lang="pl-PL" b="1" dirty="0"/>
            </a:br>
            <a:r>
              <a:rPr lang="pl-PL" b="1" dirty="0"/>
              <a:t>chorych dzieci</a:t>
            </a:r>
          </a:p>
        </p:txBody>
      </p:sp>
      <p:sp>
        <p:nvSpPr>
          <p:cNvPr id="3" name="Symbol zastępczy zawartości 2"/>
          <p:cNvSpPr>
            <a:spLocks noGrp="1"/>
          </p:cNvSpPr>
          <p:nvPr>
            <p:ph idx="1"/>
          </p:nvPr>
        </p:nvSpPr>
        <p:spPr>
          <a:xfrm>
            <a:off x="179512" y="1600200"/>
            <a:ext cx="8784976" cy="4525963"/>
          </a:xfrm>
        </p:spPr>
        <p:txBody>
          <a:bodyPr>
            <a:normAutofit fontScale="92500" lnSpcReduction="10000"/>
          </a:bodyPr>
          <a:lstStyle/>
          <a:p>
            <a:pPr>
              <a:buFont typeface="Wingdings" pitchFamily="2" charset="2"/>
              <a:buChar char="Ø"/>
            </a:pPr>
            <a:r>
              <a:rPr lang="pl-PL" b="1" u="sng" dirty="0"/>
              <a:t> życie sakramentalne – spowiedź, stały spowiednik, kierownik duchowy; EUCHARYSTIA</a:t>
            </a:r>
          </a:p>
          <a:p>
            <a:pPr>
              <a:buFont typeface="Wingdings" pitchFamily="2" charset="2"/>
              <a:buChar char="Ø"/>
            </a:pPr>
            <a:r>
              <a:rPr lang="pl-PL" dirty="0"/>
              <a:t> przygotowanie rodziny do przyjęcia sakramentów przez ich dzieci</a:t>
            </a:r>
            <a:r>
              <a:rPr lang="pl-PL" b="1" u="sng" dirty="0"/>
              <a:t> </a:t>
            </a:r>
          </a:p>
          <a:p>
            <a:pPr>
              <a:buFont typeface="Wingdings" pitchFamily="2" charset="2"/>
              <a:buChar char="Ø"/>
            </a:pPr>
            <a:r>
              <a:rPr lang="pl-PL" b="1" u="sng" dirty="0"/>
              <a:t> </a:t>
            </a:r>
            <a:r>
              <a:rPr lang="pl-PL" dirty="0"/>
              <a:t>modlitwa osobista, czytanie Pisma Świętego (Ewangelie – opisy uzdrowień, Księga Psalmów, Księga Hioba, Księga Mądrości, Księga Rodzaju)</a:t>
            </a:r>
          </a:p>
          <a:p>
            <a:pPr>
              <a:buFont typeface="Wingdings" pitchFamily="2" charset="2"/>
              <a:buChar char="Ø"/>
            </a:pPr>
            <a:r>
              <a:rPr lang="pl-PL" b="1" u="sng" dirty="0"/>
              <a:t> </a:t>
            </a:r>
            <a:r>
              <a:rPr lang="pl-PL" dirty="0"/>
              <a:t>Żywy Różaniec, Hospicyjna Róża Różańcowa</a:t>
            </a:r>
          </a:p>
          <a:p>
            <a:pPr>
              <a:buFont typeface="Wingdings" pitchFamily="2" charset="2"/>
              <a:buChar char="Ø"/>
            </a:pPr>
            <a:r>
              <a:rPr lang="pl-PL" b="1" u="sng" dirty="0"/>
              <a:t> </a:t>
            </a:r>
            <a:r>
              <a:rPr lang="pl-PL" dirty="0"/>
              <a:t>udział w rekolekcjach, dniach skupienia</a:t>
            </a:r>
          </a:p>
          <a:p>
            <a:pPr>
              <a:buNone/>
            </a:pPr>
            <a:endParaRPr lang="pl-PL" b="1" u="sng" dirty="0"/>
          </a:p>
          <a:p>
            <a:pPr>
              <a:buFont typeface="Wingdings" pitchFamily="2" charset="2"/>
              <a:buChar char="Ø"/>
            </a:pPr>
            <a:endParaRPr lang="pl-PL" b="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2. Potrzeby duchowe rodzin </a:t>
            </a:r>
            <a:br>
              <a:rPr lang="pl-PL" b="1" dirty="0"/>
            </a:br>
            <a:r>
              <a:rPr lang="pl-PL" b="1" dirty="0"/>
              <a:t>chorych dzieci</a:t>
            </a:r>
          </a:p>
        </p:txBody>
      </p:sp>
      <p:sp>
        <p:nvSpPr>
          <p:cNvPr id="3" name="Symbol zastępczy zawartości 2"/>
          <p:cNvSpPr>
            <a:spLocks noGrp="1"/>
          </p:cNvSpPr>
          <p:nvPr>
            <p:ph idx="1"/>
          </p:nvPr>
        </p:nvSpPr>
        <p:spPr>
          <a:xfrm>
            <a:off x="457200" y="1600200"/>
            <a:ext cx="8229600" cy="5257800"/>
          </a:xfrm>
        </p:spPr>
        <p:txBody>
          <a:bodyPr>
            <a:normAutofit/>
          </a:bodyPr>
          <a:lstStyle/>
          <a:p>
            <a:pPr algn="just">
              <a:buFont typeface="Wingdings" pitchFamily="2" charset="2"/>
              <a:buChar char="Ø"/>
            </a:pPr>
            <a:r>
              <a:rPr lang="pl-PL" dirty="0"/>
              <a:t> </a:t>
            </a:r>
            <a:r>
              <a:rPr lang="pl-PL" u="sng" dirty="0"/>
              <a:t>zaangażowanie w życie parafii bądź konkretnej wspólnoty </a:t>
            </a:r>
            <a:r>
              <a:rPr lang="pl-PL" dirty="0"/>
              <a:t>(krąg biblijny, oaza rodzin, neokatechumenat, ministranci, schola, chór parafialny, grupa charytatywna)</a:t>
            </a:r>
          </a:p>
          <a:p>
            <a:pPr algn="just">
              <a:buFont typeface="Wingdings" pitchFamily="2" charset="2"/>
              <a:buChar char="Ø"/>
            </a:pPr>
            <a:r>
              <a:rPr lang="pl-PL" dirty="0"/>
              <a:t> literatura religijna</a:t>
            </a:r>
          </a:p>
          <a:p>
            <a:pPr algn="just">
              <a:buFont typeface="Wingdings" pitchFamily="2" charset="2"/>
              <a:buChar char="Ø"/>
            </a:pPr>
            <a:r>
              <a:rPr lang="pl-PL" dirty="0"/>
              <a:t> filmy o tematyce religijnej (np. Chata, Każdy jest kimś, </a:t>
            </a:r>
            <a:r>
              <a:rPr lang="pl-PL" dirty="0" err="1"/>
              <a:t>October</a:t>
            </a:r>
            <a:r>
              <a:rPr lang="pl-PL" dirty="0"/>
              <a:t> baby, Ukryte Piękno, Czy wierzysz naprawdę?)</a:t>
            </a:r>
          </a:p>
          <a:p>
            <a:pPr algn="just">
              <a:buFont typeface="Wingdings" pitchFamily="2" charset="2"/>
              <a:buChar char="Ø"/>
            </a:pPr>
            <a:r>
              <a:rPr lang="pl-PL" dirty="0"/>
              <a:t> konferencje w </a:t>
            </a:r>
            <a:r>
              <a:rPr lang="pl-PL" dirty="0" err="1"/>
              <a:t>internecie</a:t>
            </a:r>
            <a:endParaRPr lang="pl-PL" dirty="0"/>
          </a:p>
          <a:p>
            <a:pPr algn="just">
              <a:buFont typeface="Wingdings" pitchFamily="2" charset="2"/>
              <a:buChar char="Ø"/>
            </a:pP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3. Pogrzeb w Kościele Katolickim</a:t>
            </a:r>
          </a:p>
        </p:txBody>
      </p:sp>
      <p:sp>
        <p:nvSpPr>
          <p:cNvPr id="3" name="Symbol zastępczy zawartości 2"/>
          <p:cNvSpPr>
            <a:spLocks noGrp="1"/>
          </p:cNvSpPr>
          <p:nvPr>
            <p:ph idx="1"/>
          </p:nvPr>
        </p:nvSpPr>
        <p:spPr/>
        <p:txBody>
          <a:bodyPr>
            <a:normAutofit/>
          </a:bodyPr>
          <a:lstStyle/>
          <a:p>
            <a:pPr algn="just"/>
            <a:r>
              <a:rPr lang="pl-PL" dirty="0"/>
              <a:t>Kan. 1176 - § 1. Wierni zmarli powinni otrzymać pogrzeb kościelny, zgodnie z przepisem prawa. </a:t>
            </a:r>
          </a:p>
          <a:p>
            <a:pPr algn="just"/>
            <a:r>
              <a:rPr lang="pl-PL" dirty="0"/>
              <a:t>§ 3. Kościół usilnie zaleca zachowanie pobożnego zwyczaju grzebania ciał zmarłych. Nie zabrania jednak kremacji, jeśli nie została wybrana z pobudek przeciwnych nauce chrześcijańskiej. </a:t>
            </a:r>
          </a:p>
          <a:p>
            <a:endParaRPr lang="pl-PL" dirty="0"/>
          </a:p>
          <a:p>
            <a:pPr>
              <a:buNone/>
            </a:pP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Pogrzeb dziecka</a:t>
            </a:r>
          </a:p>
        </p:txBody>
      </p:sp>
      <p:sp>
        <p:nvSpPr>
          <p:cNvPr id="3" name="Symbol zastępczy zawartości 2"/>
          <p:cNvSpPr>
            <a:spLocks noGrp="1"/>
          </p:cNvSpPr>
          <p:nvPr>
            <p:ph idx="1"/>
          </p:nvPr>
        </p:nvSpPr>
        <p:spPr/>
        <p:txBody>
          <a:bodyPr/>
          <a:lstStyle/>
          <a:p>
            <a:pPr algn="just">
              <a:buFont typeface="Wingdings" pitchFamily="2" charset="2"/>
              <a:buChar char="Ø"/>
            </a:pPr>
            <a:r>
              <a:rPr lang="pl-PL" dirty="0"/>
              <a:t> Dzieciom, które zmarły zarówno po jak i przed chrztem przysługuje prawo do pogrzebu katolickiego, jeśli takie jest życzenie rodziców. </a:t>
            </a:r>
          </a:p>
          <a:p>
            <a:pPr algn="just">
              <a:buFont typeface="Wingdings" pitchFamily="2" charset="2"/>
              <a:buChar char="Ø"/>
            </a:pPr>
            <a:r>
              <a:rPr lang="pl-PL" dirty="0"/>
              <a:t> Mszał rzymski przewiduje formularz Mszy Świętej pogrzebowej zarówno dla dziecka ochrzczonego jak i nieochrzczonego (jeśli rodzice pragnęli tego chrztu dla swojego dziecka)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Liturgia pogrzebowa</a:t>
            </a:r>
          </a:p>
        </p:txBody>
      </p:sp>
      <p:sp>
        <p:nvSpPr>
          <p:cNvPr id="3" name="Symbol zastępczy zawartości 2"/>
          <p:cNvSpPr>
            <a:spLocks noGrp="1"/>
          </p:cNvSpPr>
          <p:nvPr>
            <p:ph idx="1"/>
          </p:nvPr>
        </p:nvSpPr>
        <p:spPr/>
        <p:txBody>
          <a:bodyPr/>
          <a:lstStyle/>
          <a:p>
            <a:pPr algn="just">
              <a:buNone/>
            </a:pPr>
            <a:r>
              <a:rPr lang="pl-PL" dirty="0"/>
              <a:t>Modlitwy liturgiczne w czasie obrzędów pogrzebowych zanoszone są do Boga za rodziców i krewnych zmarłego dziecka, aby w swojej żałobie otrzymali pociechę płynącą z wiary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4. Rola kapelana hospicjum</a:t>
            </a:r>
          </a:p>
        </p:txBody>
      </p:sp>
      <p:sp>
        <p:nvSpPr>
          <p:cNvPr id="3" name="Symbol zastępczy zawartości 2"/>
          <p:cNvSpPr>
            <a:spLocks noGrp="1"/>
          </p:cNvSpPr>
          <p:nvPr>
            <p:ph idx="1"/>
          </p:nvPr>
        </p:nvSpPr>
        <p:spPr/>
        <p:txBody>
          <a:bodyPr/>
          <a:lstStyle/>
          <a:p>
            <a:pPr>
              <a:buFont typeface="Wingdings" pitchFamily="2" charset="2"/>
              <a:buChar char="Ø"/>
            </a:pPr>
            <a:r>
              <a:rPr lang="pl-PL" dirty="0"/>
              <a:t> Udzielanie sakramentów świętych</a:t>
            </a:r>
          </a:p>
          <a:p>
            <a:pPr>
              <a:buFont typeface="Wingdings" pitchFamily="2" charset="2"/>
              <a:buChar char="Ø"/>
            </a:pPr>
            <a:r>
              <a:rPr lang="pl-PL" dirty="0"/>
              <a:t> Towarzyszenie dzieciom i ich rodzicom</a:t>
            </a:r>
          </a:p>
          <a:p>
            <a:pPr>
              <a:buFont typeface="Wingdings" pitchFamily="2" charset="2"/>
              <a:buChar char="Ø"/>
            </a:pPr>
            <a:r>
              <a:rPr lang="pl-PL" dirty="0"/>
              <a:t>Wsparcie duchowe, modlitewne</a:t>
            </a:r>
          </a:p>
          <a:p>
            <a:pPr>
              <a:buFont typeface="Wingdings" pitchFamily="2" charset="2"/>
              <a:buChar char="Ø"/>
            </a:pPr>
            <a:r>
              <a:rPr lang="pl-PL" dirty="0"/>
              <a:t> Pomoc w zorganizowaniu i przeprowadzeniu pogrzebu </a:t>
            </a:r>
          </a:p>
          <a:p>
            <a:pPr>
              <a:buFont typeface="Wingdings" pitchFamily="2" charset="2"/>
              <a:buChar char="Ø"/>
            </a:pPr>
            <a:r>
              <a:rPr lang="pl-PL" dirty="0"/>
              <a:t> Wsparcie rodziny po stracie dziecka</a:t>
            </a:r>
          </a:p>
          <a:p>
            <a:pPr>
              <a:buNone/>
            </a:pPr>
            <a:endParaRPr lang="pl-PL" dirty="0"/>
          </a:p>
          <a:p>
            <a:pPr>
              <a:buFont typeface="Wingdings" pitchFamily="2" charset="2"/>
              <a:buChar char="Ø"/>
            </a:pPr>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rostokąt 3"/>
          <p:cNvSpPr/>
          <p:nvPr/>
        </p:nvSpPr>
        <p:spPr>
          <a:xfrm>
            <a:off x="683568" y="1556792"/>
            <a:ext cx="4536504" cy="2160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accent1">
                  <a:lumMod val="75000"/>
                </a:schemeClr>
              </a:solidFill>
            </a:endParaRPr>
          </a:p>
        </p:txBody>
      </p:sp>
      <p:sp>
        <p:nvSpPr>
          <p:cNvPr id="6" name="Symbol zastępczy zawartości 2"/>
          <p:cNvSpPr txBox="1">
            <a:spLocks/>
          </p:cNvSpPr>
          <p:nvPr/>
        </p:nvSpPr>
        <p:spPr>
          <a:xfrm>
            <a:off x="971600" y="1988840"/>
            <a:ext cx="6480720" cy="9361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4800" dirty="0">
                <a:solidFill>
                  <a:schemeClr val="accent1">
                    <a:lumMod val="75000"/>
                  </a:schemeClr>
                </a:solidFill>
                <a:latin typeface="Arial Black" pitchFamily="34" charset="0"/>
              </a:rPr>
              <a:t>Zagadnienia:</a:t>
            </a:r>
            <a:endParaRPr kumimoji="0" lang="pl-PL" sz="4800" b="0" i="0" u="none" strike="noStrike" kern="1200" cap="none" spc="0" normalizeH="0" baseline="0" noProof="0" dirty="0">
              <a:ln>
                <a:noFill/>
              </a:ln>
              <a:solidFill>
                <a:schemeClr val="accent1">
                  <a:lumMod val="75000"/>
                </a:schemeClr>
              </a:solidFill>
              <a:effectLst/>
              <a:uLnTx/>
              <a:uFillTx/>
              <a:latin typeface="Arial Black" pitchFamily="34" charset="0"/>
            </a:endParaRPr>
          </a:p>
        </p:txBody>
      </p:sp>
      <p:sp>
        <p:nvSpPr>
          <p:cNvPr id="8" name="Symbol zastępczy zawartości 2"/>
          <p:cNvSpPr txBox="1">
            <a:spLocks/>
          </p:cNvSpPr>
          <p:nvPr/>
        </p:nvSpPr>
        <p:spPr>
          <a:xfrm>
            <a:off x="971600" y="2996952"/>
            <a:ext cx="7776864" cy="2736304"/>
          </a:xfrm>
          <a:prstGeom prst="rect">
            <a:avLst/>
          </a:prstGeom>
        </p:spPr>
        <p:txBody>
          <a:bodyPr vert="horz" lIns="91440" tIns="45720" rIns="91440" bIns="45720" rtlCol="0">
            <a:noAutofit/>
          </a:bodyPr>
          <a:lstStyle/>
          <a:p>
            <a:pPr>
              <a:lnSpc>
                <a:spcPct val="150000"/>
              </a:lnSpc>
            </a:pPr>
            <a:r>
              <a:rPr lang="pl-PL" sz="3200" b="1" dirty="0"/>
              <a:t>1. Potrzeby duchowe chorych dzieci</a:t>
            </a:r>
          </a:p>
          <a:p>
            <a:pPr>
              <a:lnSpc>
                <a:spcPct val="150000"/>
              </a:lnSpc>
            </a:pPr>
            <a:r>
              <a:rPr lang="pl-PL" sz="3200" b="1" dirty="0"/>
              <a:t>2. Potrzeby duchowe rodzin chorych dzieci</a:t>
            </a:r>
          </a:p>
          <a:p>
            <a:pPr>
              <a:lnSpc>
                <a:spcPct val="150000"/>
              </a:lnSpc>
            </a:pPr>
            <a:r>
              <a:rPr lang="pl-PL" sz="3200" b="1" dirty="0"/>
              <a:t>3. Pogrzeb w Kościele Katolickim</a:t>
            </a:r>
          </a:p>
          <a:p>
            <a:pPr>
              <a:lnSpc>
                <a:spcPct val="150000"/>
              </a:lnSpc>
            </a:pPr>
            <a:r>
              <a:rPr lang="pl-PL" sz="3200" b="1" dirty="0"/>
              <a:t>4. Rola kapelana hospicjum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39552" y="404664"/>
            <a:ext cx="4536504" cy="2160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accent1">
                  <a:lumMod val="75000"/>
                </a:schemeClr>
              </a:solidFill>
            </a:endParaRPr>
          </a:p>
        </p:txBody>
      </p:sp>
      <p:sp>
        <p:nvSpPr>
          <p:cNvPr id="6" name="Symbol zastępczy zawartości 2"/>
          <p:cNvSpPr txBox="1">
            <a:spLocks/>
          </p:cNvSpPr>
          <p:nvPr/>
        </p:nvSpPr>
        <p:spPr>
          <a:xfrm>
            <a:off x="611560" y="2060848"/>
            <a:ext cx="8136904" cy="18722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4800" noProof="0" dirty="0">
                <a:solidFill>
                  <a:schemeClr val="accent1">
                    <a:lumMod val="75000"/>
                  </a:schemeClr>
                </a:solidFill>
                <a:latin typeface="Arial Black" pitchFamily="34" charset="0"/>
              </a:rPr>
              <a:t>1</a:t>
            </a:r>
            <a:r>
              <a:rPr lang="pl-PL" sz="2800" noProof="0" dirty="0">
                <a:solidFill>
                  <a:schemeClr val="accent1">
                    <a:lumMod val="75000"/>
                  </a:schemeClr>
                </a:solidFill>
                <a:latin typeface="Arial Black" pitchFamily="34" charset="0"/>
              </a:rPr>
              <a:t>. </a:t>
            </a:r>
            <a:r>
              <a:rPr lang="pl-PL" sz="4400" noProof="0" dirty="0">
                <a:solidFill>
                  <a:schemeClr val="accent1">
                    <a:lumMod val="75000"/>
                  </a:schemeClr>
                </a:solidFill>
                <a:latin typeface="Arial Black" pitchFamily="34" charset="0"/>
              </a:rPr>
              <a:t>Potrzeby duchowe chorych dzieci</a:t>
            </a:r>
            <a:endParaRPr kumimoji="0" lang="pl-PL" sz="4400" b="0" i="0" u="none" strike="noStrike" kern="1200" cap="none" spc="0" normalizeH="0" baseline="0" noProof="0" dirty="0">
              <a:ln>
                <a:noFill/>
              </a:ln>
              <a:solidFill>
                <a:schemeClr val="accent1">
                  <a:lumMod val="75000"/>
                </a:schemeClr>
              </a:solidFill>
              <a:effectLst/>
              <a:uLnTx/>
              <a:uFillTx/>
              <a:latin typeface="Arial Black" pitchFamily="34" charset="0"/>
            </a:endParaRPr>
          </a:p>
        </p:txBody>
      </p:sp>
      <p:sp>
        <p:nvSpPr>
          <p:cNvPr id="8" name="Symbol zastępczy zawartości 2"/>
          <p:cNvSpPr txBox="1">
            <a:spLocks/>
          </p:cNvSpPr>
          <p:nvPr/>
        </p:nvSpPr>
        <p:spPr>
          <a:xfrm>
            <a:off x="971600" y="2996952"/>
            <a:ext cx="7776864" cy="2736304"/>
          </a:xfrm>
          <a:prstGeom prst="rect">
            <a:avLst/>
          </a:prstGeom>
        </p:spPr>
        <p:txBody>
          <a:bodyPr vert="horz" lIns="91440" tIns="45720" rIns="91440" bIns="45720" rtlCol="0">
            <a:noAutofit/>
          </a:bodyPr>
          <a:lstStyle/>
          <a:p>
            <a:pPr>
              <a:lnSpc>
                <a:spcPct val="150000"/>
              </a:lnSpc>
            </a:pPr>
            <a:endParaRPr lang="pl-PL"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404664"/>
            <a:ext cx="4536504" cy="2160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accent1">
                  <a:lumMod val="75000"/>
                </a:schemeClr>
              </a:solidFill>
            </a:endParaRPr>
          </a:p>
        </p:txBody>
      </p:sp>
      <p:sp>
        <p:nvSpPr>
          <p:cNvPr id="6" name="Symbol zastępczy zawartości 2"/>
          <p:cNvSpPr txBox="1">
            <a:spLocks/>
          </p:cNvSpPr>
          <p:nvPr/>
        </p:nvSpPr>
        <p:spPr>
          <a:xfrm>
            <a:off x="539552" y="980728"/>
            <a:ext cx="6480720" cy="9361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4800" b="0" i="0" u="none" strike="noStrike" kern="1200" cap="none" spc="0" normalizeH="0" baseline="0" noProof="0" dirty="0">
                <a:ln>
                  <a:noFill/>
                </a:ln>
                <a:solidFill>
                  <a:schemeClr val="accent1">
                    <a:lumMod val="75000"/>
                  </a:schemeClr>
                </a:solidFill>
                <a:effectLst/>
                <a:uLnTx/>
                <a:uFillTx/>
                <a:latin typeface="Arial Black" pitchFamily="34" charset="0"/>
              </a:rPr>
              <a:t>A. </a:t>
            </a:r>
            <a:r>
              <a:rPr lang="pl-PL" sz="4800" dirty="0">
                <a:solidFill>
                  <a:schemeClr val="accent1">
                    <a:lumMod val="75000"/>
                  </a:schemeClr>
                </a:solidFill>
                <a:latin typeface="Arial Black" pitchFamily="34" charset="0"/>
              </a:rPr>
              <a:t>Sakramenty</a:t>
            </a:r>
            <a:endParaRPr kumimoji="0" lang="pl-PL" sz="4800" b="0" i="0" u="none" strike="noStrike" kern="1200" cap="none" spc="0" normalizeH="0" baseline="0" noProof="0" dirty="0">
              <a:ln>
                <a:noFill/>
              </a:ln>
              <a:solidFill>
                <a:schemeClr val="accent1">
                  <a:lumMod val="75000"/>
                </a:schemeClr>
              </a:solidFill>
              <a:effectLst/>
              <a:uLnTx/>
              <a:uFillTx/>
              <a:latin typeface="Arial Black" pitchFamily="34" charset="0"/>
            </a:endParaRPr>
          </a:p>
        </p:txBody>
      </p:sp>
      <p:sp>
        <p:nvSpPr>
          <p:cNvPr id="8" name="Symbol zastępczy zawartości 2"/>
          <p:cNvSpPr txBox="1">
            <a:spLocks/>
          </p:cNvSpPr>
          <p:nvPr/>
        </p:nvSpPr>
        <p:spPr>
          <a:xfrm>
            <a:off x="467544" y="2132856"/>
            <a:ext cx="7776864" cy="2736304"/>
          </a:xfrm>
          <a:prstGeom prst="rect">
            <a:avLst/>
          </a:prstGeom>
        </p:spPr>
        <p:txBody>
          <a:bodyPr vert="horz" lIns="91440" tIns="45720" rIns="91440" bIns="45720" rtlCol="0">
            <a:noAutofit/>
          </a:bodyPr>
          <a:lstStyle/>
          <a:p>
            <a:pPr marL="514350" indent="-514350">
              <a:lnSpc>
                <a:spcPct val="150000"/>
              </a:lnSpc>
              <a:buAutoNum type="arabicPeriod"/>
            </a:pPr>
            <a:r>
              <a:rPr lang="pl-PL" sz="3200" b="1" dirty="0"/>
              <a:t>Chrzest</a:t>
            </a:r>
          </a:p>
          <a:p>
            <a:pPr marL="514350" indent="-514350">
              <a:lnSpc>
                <a:spcPct val="150000"/>
              </a:lnSpc>
              <a:buAutoNum type="arabicPeriod"/>
            </a:pPr>
            <a:r>
              <a:rPr lang="pl-PL" sz="3200" b="1" dirty="0"/>
              <a:t>Sakrament Pokuty i Komunia Święta</a:t>
            </a:r>
          </a:p>
          <a:p>
            <a:pPr marL="514350" indent="-514350">
              <a:lnSpc>
                <a:spcPct val="150000"/>
              </a:lnSpc>
              <a:buAutoNum type="arabicPeriod"/>
            </a:pPr>
            <a:r>
              <a:rPr lang="pl-PL" sz="3200" b="1" dirty="0"/>
              <a:t>Bierzmowanie</a:t>
            </a:r>
          </a:p>
          <a:p>
            <a:pPr marL="514350" indent="-514350">
              <a:lnSpc>
                <a:spcPct val="150000"/>
              </a:lnSpc>
              <a:buAutoNum type="arabicPeriod"/>
            </a:pPr>
            <a:r>
              <a:rPr lang="pl-PL" sz="3200" b="1" dirty="0"/>
              <a:t>Sakrament Namaszczenia chorych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39552" y="620688"/>
            <a:ext cx="4536504" cy="2160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accent1">
                  <a:lumMod val="75000"/>
                </a:schemeClr>
              </a:solidFill>
            </a:endParaRPr>
          </a:p>
        </p:txBody>
      </p:sp>
      <p:sp>
        <p:nvSpPr>
          <p:cNvPr id="6" name="Symbol zastępczy zawartości 2"/>
          <p:cNvSpPr txBox="1">
            <a:spLocks/>
          </p:cNvSpPr>
          <p:nvPr/>
        </p:nvSpPr>
        <p:spPr>
          <a:xfrm>
            <a:off x="539552" y="1196752"/>
            <a:ext cx="6480720" cy="9361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4800" noProof="0" dirty="0">
                <a:solidFill>
                  <a:schemeClr val="accent1">
                    <a:lumMod val="75000"/>
                  </a:schemeClr>
                </a:solidFill>
                <a:latin typeface="Arial Black" pitchFamily="34" charset="0"/>
              </a:rPr>
              <a:t>1. Chrzest</a:t>
            </a:r>
            <a:endParaRPr kumimoji="0" lang="pl-PL" sz="4800" b="0" i="0" u="none" strike="noStrike" kern="1200" cap="none" spc="0" normalizeH="0" baseline="0" noProof="0" dirty="0">
              <a:ln>
                <a:noFill/>
              </a:ln>
              <a:solidFill>
                <a:schemeClr val="accent1">
                  <a:lumMod val="75000"/>
                </a:schemeClr>
              </a:solidFill>
              <a:effectLst/>
              <a:uLnTx/>
              <a:uFillTx/>
              <a:latin typeface="Arial Black" pitchFamily="34" charset="0"/>
            </a:endParaRPr>
          </a:p>
        </p:txBody>
      </p:sp>
      <p:sp>
        <p:nvSpPr>
          <p:cNvPr id="8" name="Symbol zastępczy zawartości 2"/>
          <p:cNvSpPr txBox="1">
            <a:spLocks/>
          </p:cNvSpPr>
          <p:nvPr/>
        </p:nvSpPr>
        <p:spPr>
          <a:xfrm>
            <a:off x="611560" y="2276872"/>
            <a:ext cx="7776864" cy="2736304"/>
          </a:xfrm>
          <a:prstGeom prst="rect">
            <a:avLst/>
          </a:prstGeom>
        </p:spPr>
        <p:txBody>
          <a:bodyPr vert="horz" lIns="91440" tIns="45720" rIns="91440" bIns="45720" rtlCol="0">
            <a:noAutofit/>
          </a:bodyPr>
          <a:lstStyle/>
          <a:p>
            <a:pPr>
              <a:lnSpc>
                <a:spcPct val="150000"/>
              </a:lnSpc>
              <a:buFont typeface="Wingdings" pitchFamily="2" charset="2"/>
              <a:buChar char="Ø"/>
            </a:pPr>
            <a:r>
              <a:rPr lang="pl-PL" sz="3200" b="1" dirty="0"/>
              <a:t> daje stan łaski uświecającej</a:t>
            </a:r>
          </a:p>
          <a:p>
            <a:pPr>
              <a:lnSpc>
                <a:spcPct val="150000"/>
              </a:lnSpc>
              <a:buFont typeface="Wingdings" pitchFamily="2" charset="2"/>
              <a:buChar char="Ø"/>
            </a:pPr>
            <a:r>
              <a:rPr lang="pl-PL" sz="3200" b="1" dirty="0"/>
              <a:t> włącza do wspólnoty Kościoła</a:t>
            </a:r>
          </a:p>
          <a:p>
            <a:pPr>
              <a:lnSpc>
                <a:spcPct val="150000"/>
              </a:lnSpc>
              <a:buFont typeface="Wingdings" pitchFamily="2" charset="2"/>
              <a:buChar char="Ø"/>
            </a:pPr>
            <a:r>
              <a:rPr lang="pl-PL" sz="3200" b="1" dirty="0"/>
              <a:t> gładzi wszystkie grzechy, w tym grzech pierworodny</a:t>
            </a:r>
          </a:p>
          <a:p>
            <a:pPr>
              <a:lnSpc>
                <a:spcPct val="150000"/>
              </a:lnSpc>
              <a:buFont typeface="Wingdings" pitchFamily="2" charset="2"/>
              <a:buChar char="Ø"/>
            </a:pPr>
            <a:r>
              <a:rPr lang="pl-PL" sz="3200" b="1" dirty="0"/>
              <a:t> troska rodziców o rozwój łaski w dziecku</a:t>
            </a:r>
          </a:p>
          <a:p>
            <a:pPr>
              <a:lnSpc>
                <a:spcPct val="150000"/>
              </a:lnSpc>
            </a:pPr>
            <a:endParaRPr lang="pl-PL"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476672"/>
            <a:ext cx="4536504" cy="2160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accent1">
                  <a:lumMod val="75000"/>
                </a:schemeClr>
              </a:solidFill>
            </a:endParaRPr>
          </a:p>
        </p:txBody>
      </p:sp>
      <p:sp>
        <p:nvSpPr>
          <p:cNvPr id="6" name="Symbol zastępczy zawartości 2"/>
          <p:cNvSpPr txBox="1">
            <a:spLocks/>
          </p:cNvSpPr>
          <p:nvPr/>
        </p:nvSpPr>
        <p:spPr>
          <a:xfrm>
            <a:off x="467544" y="980728"/>
            <a:ext cx="8280920" cy="1800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3200" noProof="0" dirty="0">
                <a:solidFill>
                  <a:schemeClr val="accent1">
                    <a:lumMod val="75000"/>
                  </a:schemeClr>
                </a:solidFill>
                <a:latin typeface="Arial Black" pitchFamily="34" charset="0"/>
              </a:rPr>
              <a:t>Chrzest w niebezpieczeństwie śmierci</a:t>
            </a:r>
            <a:endParaRPr kumimoji="0" lang="pl-PL" sz="3200" b="0" i="0" u="none" strike="noStrike" kern="1200" cap="none" spc="0" normalizeH="0" baseline="0" noProof="0" dirty="0">
              <a:ln>
                <a:noFill/>
              </a:ln>
              <a:solidFill>
                <a:schemeClr val="accent1">
                  <a:lumMod val="75000"/>
                </a:schemeClr>
              </a:solidFill>
              <a:effectLst/>
              <a:uLnTx/>
              <a:uFillTx/>
              <a:latin typeface="Arial Black" pitchFamily="34" charset="0"/>
            </a:endParaRPr>
          </a:p>
        </p:txBody>
      </p:sp>
      <p:sp>
        <p:nvSpPr>
          <p:cNvPr id="8" name="Symbol zastępczy zawartości 2"/>
          <p:cNvSpPr txBox="1">
            <a:spLocks/>
          </p:cNvSpPr>
          <p:nvPr/>
        </p:nvSpPr>
        <p:spPr>
          <a:xfrm>
            <a:off x="179512" y="2060848"/>
            <a:ext cx="8640960" cy="2736304"/>
          </a:xfrm>
          <a:prstGeom prst="rect">
            <a:avLst/>
          </a:prstGeom>
        </p:spPr>
        <p:txBody>
          <a:bodyPr vert="horz" lIns="91440" tIns="45720" rIns="91440" bIns="45720" rtlCol="0">
            <a:noAutofit/>
          </a:bodyPr>
          <a:lstStyle/>
          <a:p>
            <a:pPr>
              <a:lnSpc>
                <a:spcPct val="150000"/>
              </a:lnSpc>
              <a:buFont typeface="Wingdings" pitchFamily="2" charset="2"/>
              <a:buChar char="Ø"/>
            </a:pPr>
            <a:r>
              <a:rPr lang="pl-PL" sz="3200" b="1" dirty="0"/>
              <a:t> może go udzielić każdy, także człowiek nieochrzczony, ale kierujący się właściwą intencją</a:t>
            </a:r>
          </a:p>
          <a:p>
            <a:pPr>
              <a:lnSpc>
                <a:spcPct val="150000"/>
              </a:lnSpc>
            </a:pPr>
            <a:r>
              <a:rPr lang="pl-PL" sz="3200" b="1" dirty="0"/>
              <a:t>(wypada aby było to w obecności </a:t>
            </a:r>
            <a:r>
              <a:rPr lang="pl-PL" sz="3200" b="1" dirty="0" err="1"/>
              <a:t>śwaiadka</a:t>
            </a:r>
            <a:r>
              <a:rPr lang="pl-PL" sz="3200" b="1" dirty="0"/>
              <a:t>)</a:t>
            </a:r>
          </a:p>
          <a:p>
            <a:pPr>
              <a:lnSpc>
                <a:spcPct val="150000"/>
              </a:lnSpc>
              <a:buFont typeface="Wingdings" pitchFamily="2" charset="2"/>
              <a:buChar char="Ø"/>
            </a:pPr>
            <a:r>
              <a:rPr lang="pl-PL" sz="3200" b="1" dirty="0"/>
              <a:t> woda (naturalna i czysta) oraz wypowiedzenie formuły: ……., ja Ciebie chrzczę w Imię Ojca i Syna i Ducha Święto</a:t>
            </a:r>
          </a:p>
          <a:p>
            <a:pPr>
              <a:lnSpc>
                <a:spcPct val="150000"/>
              </a:lnSpc>
            </a:pPr>
            <a:endParaRPr lang="pl-PL"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b="1" dirty="0">
                <a:solidFill>
                  <a:srgbClr val="0070C0"/>
                </a:solidFill>
              </a:rPr>
              <a:t>KOMUNIA ŚWIĘTA</a:t>
            </a:r>
          </a:p>
        </p:txBody>
      </p:sp>
      <p:sp>
        <p:nvSpPr>
          <p:cNvPr id="3" name="Symbol zastępczy zawartości 2"/>
          <p:cNvSpPr>
            <a:spLocks noGrp="1"/>
          </p:cNvSpPr>
          <p:nvPr>
            <p:ph idx="1"/>
          </p:nvPr>
        </p:nvSpPr>
        <p:spPr>
          <a:xfrm>
            <a:off x="457200" y="1052736"/>
            <a:ext cx="8435280" cy="5073427"/>
          </a:xfrm>
        </p:spPr>
        <p:txBody>
          <a:bodyPr>
            <a:normAutofit fontScale="77500" lnSpcReduction="20000"/>
          </a:bodyPr>
          <a:lstStyle/>
          <a:p>
            <a:pPr marL="0" lvl="0" indent="0" algn="ctr" fontAlgn="base">
              <a:spcBef>
                <a:spcPct val="0"/>
              </a:spcBef>
              <a:spcAft>
                <a:spcPct val="0"/>
              </a:spcAft>
              <a:buNone/>
            </a:pPr>
            <a:r>
              <a:rPr lang="pl-PL" b="1" dirty="0">
                <a:ea typeface="Times New Roman" pitchFamily="18" charset="0"/>
                <a:cs typeface="Arial" pitchFamily="34" charset="0"/>
              </a:rPr>
              <a:t>Kodeks Prawa Kanonicznego</a:t>
            </a:r>
          </a:p>
          <a:p>
            <a:pPr marL="0" lvl="0" indent="0" algn="ctr" fontAlgn="base">
              <a:spcBef>
                <a:spcPct val="0"/>
              </a:spcBef>
              <a:spcAft>
                <a:spcPct val="0"/>
              </a:spcAft>
              <a:buNone/>
            </a:pPr>
            <a:endParaRPr lang="pl-PL" b="1" dirty="0">
              <a:ea typeface="Times New Roman" pitchFamily="18" charset="0"/>
              <a:cs typeface="Arial" pitchFamily="34" charset="0"/>
            </a:endParaRPr>
          </a:p>
          <a:p>
            <a:pPr marL="0" lvl="0" indent="0" fontAlgn="base">
              <a:spcBef>
                <a:spcPct val="0"/>
              </a:spcBef>
              <a:spcAft>
                <a:spcPct val="0"/>
              </a:spcAft>
              <a:buNone/>
            </a:pPr>
            <a:r>
              <a:rPr lang="pl-PL" sz="3100" dirty="0">
                <a:ea typeface="Times New Roman" pitchFamily="18" charset="0"/>
                <a:cs typeface="Arial" pitchFamily="34" charset="0"/>
              </a:rPr>
              <a:t>Kan. 912 - Każdy ochrzczony, jeśli tylko prawo tego nie zabrania, może i powinien być</a:t>
            </a:r>
            <a:r>
              <a:rPr lang="pl-PL" sz="3100" dirty="0">
                <a:cs typeface="Arial" pitchFamily="34" charset="0"/>
              </a:rPr>
              <a:t> </a:t>
            </a:r>
            <a:r>
              <a:rPr lang="pl-PL" sz="3100" dirty="0">
                <a:ea typeface="Times New Roman" pitchFamily="18" charset="0"/>
                <a:cs typeface="Arial" pitchFamily="34" charset="0"/>
              </a:rPr>
              <a:t>dopuszczony do Komunii świętej.</a:t>
            </a:r>
            <a:endParaRPr lang="pl-PL" sz="3100" dirty="0">
              <a:cs typeface="Arial" pitchFamily="34" charset="0"/>
            </a:endParaRPr>
          </a:p>
          <a:p>
            <a:pPr marL="0" lvl="0" indent="0" eaLnBrk="0" fontAlgn="base" hangingPunct="0">
              <a:spcBef>
                <a:spcPct val="0"/>
              </a:spcBef>
              <a:spcAft>
                <a:spcPct val="0"/>
              </a:spcAft>
              <a:buNone/>
            </a:pPr>
            <a:endParaRPr lang="pl-PL" sz="3100" dirty="0">
              <a:ea typeface="Times New Roman" pitchFamily="18" charset="0"/>
              <a:cs typeface="Arial" pitchFamily="34" charset="0"/>
            </a:endParaRPr>
          </a:p>
          <a:p>
            <a:pPr marL="0" lvl="0" indent="0" eaLnBrk="0" fontAlgn="base" hangingPunct="0">
              <a:spcBef>
                <a:spcPct val="0"/>
              </a:spcBef>
              <a:spcAft>
                <a:spcPct val="0"/>
              </a:spcAft>
              <a:buNone/>
            </a:pPr>
            <a:r>
              <a:rPr lang="pl-PL" sz="3100" dirty="0">
                <a:ea typeface="Times New Roman" pitchFamily="18" charset="0"/>
                <a:cs typeface="Arial" pitchFamily="34" charset="0"/>
              </a:rPr>
              <a:t>Kan. 913 - </a:t>
            </a:r>
            <a:endParaRPr lang="pl-PL" sz="3100" dirty="0">
              <a:cs typeface="Arial" pitchFamily="34" charset="0"/>
            </a:endParaRPr>
          </a:p>
          <a:p>
            <a:pPr marL="0" lvl="0" indent="0" algn="just" eaLnBrk="0" fontAlgn="base" hangingPunct="0">
              <a:spcBef>
                <a:spcPct val="0"/>
              </a:spcBef>
              <a:spcAft>
                <a:spcPct val="0"/>
              </a:spcAft>
              <a:buNone/>
            </a:pPr>
            <a:r>
              <a:rPr lang="pl-PL" sz="3100" dirty="0">
                <a:ea typeface="Times New Roman" pitchFamily="18" charset="0"/>
                <a:cs typeface="Arial" pitchFamily="34" charset="0"/>
              </a:rPr>
              <a:t>§ 1. Dzieci wtedy można dopuścić do Komunii świętej, gdy posiadają wystarczające rozeznanie i są</a:t>
            </a:r>
            <a:r>
              <a:rPr lang="pl-PL" sz="3100" dirty="0">
                <a:cs typeface="Arial" pitchFamily="34" charset="0"/>
              </a:rPr>
              <a:t> </a:t>
            </a:r>
            <a:r>
              <a:rPr lang="pl-PL" sz="3100" dirty="0">
                <a:ea typeface="Times New Roman" pitchFamily="18" charset="0"/>
                <a:cs typeface="Arial" pitchFamily="34" charset="0"/>
              </a:rPr>
              <a:t>dokładnie przygotowane, tak by stosownie do swojej możliwości rozumiały tajemnicę Chrystusa</a:t>
            </a:r>
            <a:r>
              <a:rPr lang="pl-PL" sz="3100" dirty="0">
                <a:cs typeface="Arial" pitchFamily="34" charset="0"/>
              </a:rPr>
              <a:t> </a:t>
            </a:r>
            <a:r>
              <a:rPr lang="pl-PL" sz="3100" dirty="0">
                <a:ea typeface="Times New Roman" pitchFamily="18" charset="0"/>
                <a:cs typeface="Arial" pitchFamily="34" charset="0"/>
              </a:rPr>
              <a:t>oraz mogły z wiarą i pobożnością przyjąć Ciało Chrystusa. </a:t>
            </a:r>
          </a:p>
          <a:p>
            <a:pPr marL="0" lvl="0" indent="0" algn="just" eaLnBrk="0" fontAlgn="base" hangingPunct="0">
              <a:spcBef>
                <a:spcPct val="0"/>
              </a:spcBef>
              <a:spcAft>
                <a:spcPct val="0"/>
              </a:spcAft>
              <a:buNone/>
            </a:pPr>
            <a:endParaRPr lang="pl-PL" sz="3100" dirty="0">
              <a:cs typeface="Arial" pitchFamily="34" charset="0"/>
            </a:endParaRPr>
          </a:p>
          <a:p>
            <a:pPr marL="0" lvl="0" indent="0" algn="just" eaLnBrk="0" fontAlgn="base" hangingPunct="0">
              <a:spcBef>
                <a:spcPct val="0"/>
              </a:spcBef>
              <a:spcAft>
                <a:spcPct val="0"/>
              </a:spcAft>
              <a:buNone/>
            </a:pPr>
            <a:r>
              <a:rPr lang="pl-PL" sz="3100" u="sng" dirty="0">
                <a:ea typeface="Times New Roman" pitchFamily="18" charset="0"/>
                <a:cs typeface="Arial" pitchFamily="34" charset="0"/>
              </a:rPr>
              <a:t>§ 2. Jednakże dzieciom znajdującym się w niebezpieczeństwie śmierci wolno udzielić Najświętszej Eucharystii, gdy potrafią odróżnić Ciało Chrystusa od zwykłego chleba i mogą </a:t>
            </a:r>
            <a:br>
              <a:rPr lang="pl-PL" sz="3100" u="sng" dirty="0">
                <a:ea typeface="Times New Roman" pitchFamily="18" charset="0"/>
                <a:cs typeface="Arial" pitchFamily="34" charset="0"/>
              </a:rPr>
            </a:br>
            <a:r>
              <a:rPr lang="pl-PL" sz="3100" u="sng" dirty="0">
                <a:ea typeface="Times New Roman" pitchFamily="18" charset="0"/>
                <a:cs typeface="Arial" pitchFamily="34" charset="0"/>
              </a:rPr>
              <a:t>z szacunkiem</a:t>
            </a:r>
            <a:r>
              <a:rPr lang="pl-PL" sz="3100" u="sng" dirty="0">
                <a:cs typeface="Arial" pitchFamily="34" charset="0"/>
              </a:rPr>
              <a:t> </a:t>
            </a:r>
            <a:r>
              <a:rPr lang="pl-PL" sz="3100" u="sng" dirty="0">
                <a:ea typeface="Times New Roman" pitchFamily="18" charset="0"/>
                <a:cs typeface="Arial" pitchFamily="34" charset="0"/>
              </a:rPr>
              <a:t>przyjąć Komunię świętą.</a:t>
            </a:r>
            <a:r>
              <a:rPr lang="pl-PL" sz="3100" u="sng" dirty="0">
                <a:latin typeface="Arial" pitchFamily="34" charset="0"/>
                <a:ea typeface="Times New Roman" pitchFamily="18" charset="0"/>
                <a:cs typeface="Arial" pitchFamily="34" charset="0"/>
              </a:rPr>
              <a:t> </a:t>
            </a:r>
            <a:endParaRPr lang="pl-PL" sz="3100" u="sng" dirty="0">
              <a:latin typeface="Arial" pitchFamily="34" charset="0"/>
              <a:cs typeface="Arial" pitchFamily="34" charset="0"/>
            </a:endParaRPr>
          </a:p>
          <a:p>
            <a:pPr>
              <a:buNone/>
            </a:pP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70C0"/>
                </a:solidFill>
              </a:rPr>
              <a:t>KOMUNIA ŚWIĘTA</a:t>
            </a:r>
          </a:p>
        </p:txBody>
      </p:sp>
      <p:sp>
        <p:nvSpPr>
          <p:cNvPr id="3" name="Symbol zastępczy zawartości 2"/>
          <p:cNvSpPr>
            <a:spLocks noGrp="1"/>
          </p:cNvSpPr>
          <p:nvPr>
            <p:ph idx="1"/>
          </p:nvPr>
        </p:nvSpPr>
        <p:spPr>
          <a:xfrm>
            <a:off x="323528" y="1340768"/>
            <a:ext cx="8229600" cy="4525963"/>
          </a:xfrm>
        </p:spPr>
        <p:txBody>
          <a:bodyPr>
            <a:normAutofit fontScale="70000" lnSpcReduction="20000"/>
          </a:bodyPr>
          <a:lstStyle/>
          <a:p>
            <a:pPr algn="just">
              <a:lnSpc>
                <a:spcPct val="170000"/>
              </a:lnSpc>
              <a:buNone/>
            </a:pPr>
            <a:r>
              <a:rPr lang="pl-PL" b="1" dirty="0"/>
              <a:t>Kan. 914 - Jest przede wszystkim obowiązkiem rodziców oraz tych, którzy ich zastępują, jak również proboszcza troszczyć się, ażeby dzieci, po dojściu do używania rozumu, zostały odpowiednio przygotowane i jak najszybciej posiliły się tym Bożym pokarmem, po uprzedniej sakramentalnej spowiedzi. Do proboszcza należy również czuwać nad tym, by do Stołu Pańskiego nie dopuszczać dzieci, które nie osiągnęły używania rozumu albo jego zdaniem nie są wystarczająco przygotowane. </a:t>
            </a:r>
          </a:p>
          <a:p>
            <a:pPr>
              <a:buNone/>
            </a:pPr>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1143</Words>
  <Application>Microsoft Macintosh PowerPoint</Application>
  <PresentationFormat>Pokaz na ekranie (4:3)</PresentationFormat>
  <Paragraphs>129</Paragraphs>
  <Slides>29</Slides>
  <Notes>0</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Motyw pakietu Office</vt:lpstr>
      <vt:lpstr>Slajd 1</vt:lpstr>
      <vt:lpstr>Slajd 2</vt:lpstr>
      <vt:lpstr>Slajd 3</vt:lpstr>
      <vt:lpstr>Slajd 4</vt:lpstr>
      <vt:lpstr>Slajd 5</vt:lpstr>
      <vt:lpstr>Slajd 6</vt:lpstr>
      <vt:lpstr>Slajd 7</vt:lpstr>
      <vt:lpstr>KOMUNIA ŚWIĘTA</vt:lpstr>
      <vt:lpstr>KOMUNIA ŚWIĘTA</vt:lpstr>
      <vt:lpstr>KOMUNIA ŚWIĘTA</vt:lpstr>
      <vt:lpstr>MSZA ŚWIĘTA W DOMU CHOREGO DZIECKA</vt:lpstr>
      <vt:lpstr>BIERZMOWANIE</vt:lpstr>
      <vt:lpstr>BIERZMOWANIE</vt:lpstr>
      <vt:lpstr>BIERZMOWANIE</vt:lpstr>
      <vt:lpstr>SAKRAMENT NAMASZCENIA CHORYCH</vt:lpstr>
      <vt:lpstr>NAMASZCZENIE CHORYCH</vt:lpstr>
      <vt:lpstr>NAMASZCZENIE CHORYCH</vt:lpstr>
      <vt:lpstr>NAMASZCZENIE CHORYCH</vt:lpstr>
      <vt:lpstr>Informacje uzupełniające</vt:lpstr>
      <vt:lpstr>B. MODLITWA I ROZWÓJ DUCHOWY DZIECKA</vt:lpstr>
      <vt:lpstr>B. MODLITWA I ROZWÓJ DUCHOWY DZIECKA</vt:lpstr>
      <vt:lpstr>C. Przygotowanie dziecka i rozmowa na temat odchodzenia i śmierci</vt:lpstr>
      <vt:lpstr>2. Potrzeby duchowe rodzin  chorych dzieci</vt:lpstr>
      <vt:lpstr>2. Potrzeby duchowe rodzin  chorych dzieci</vt:lpstr>
      <vt:lpstr>3. Pogrzeb w Kościele Katolickim</vt:lpstr>
      <vt:lpstr>Pogrzeb dziecka</vt:lpstr>
      <vt:lpstr>Liturgia pogrzebowa</vt:lpstr>
      <vt:lpstr>4. Rola kapelana hospicjum</vt:lpstr>
      <vt:lpstr>Slajd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Mat</dc:creator>
  <cp:lastModifiedBy>USER</cp:lastModifiedBy>
  <cp:revision>38</cp:revision>
  <dcterms:created xsi:type="dcterms:W3CDTF">2016-06-30T11:28:11Z</dcterms:created>
  <dcterms:modified xsi:type="dcterms:W3CDTF">2019-03-15T14:34:22Z</dcterms:modified>
</cp:coreProperties>
</file>